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84" r:id="rId1"/>
  </p:sldMasterIdLst>
  <p:sldIdLst>
    <p:sldId id="324" r:id="rId2"/>
    <p:sldId id="269" r:id="rId3"/>
    <p:sldId id="258" r:id="rId4"/>
    <p:sldId id="257" r:id="rId5"/>
    <p:sldId id="326" r:id="rId6"/>
    <p:sldId id="273" r:id="rId7"/>
    <p:sldId id="304" r:id="rId8"/>
    <p:sldId id="307" r:id="rId9"/>
    <p:sldId id="283" r:id="rId10"/>
    <p:sldId id="309" r:id="rId11"/>
    <p:sldId id="308" r:id="rId12"/>
    <p:sldId id="310" r:id="rId13"/>
    <p:sldId id="296" r:id="rId14"/>
    <p:sldId id="294" r:id="rId15"/>
    <p:sldId id="303" r:id="rId16"/>
    <p:sldId id="311" r:id="rId17"/>
    <p:sldId id="297" r:id="rId18"/>
    <p:sldId id="288" r:id="rId19"/>
    <p:sldId id="284" r:id="rId20"/>
    <p:sldId id="306" r:id="rId21"/>
    <p:sldId id="321" r:id="rId22"/>
    <p:sldId id="315" r:id="rId23"/>
    <p:sldId id="316" r:id="rId24"/>
    <p:sldId id="318" r:id="rId25"/>
    <p:sldId id="286" r:id="rId26"/>
    <p:sldId id="320" r:id="rId27"/>
    <p:sldId id="330" r:id="rId28"/>
    <p:sldId id="312" r:id="rId29"/>
    <p:sldId id="317" r:id="rId30"/>
    <p:sldId id="322" r:id="rId31"/>
    <p:sldId id="314" r:id="rId32"/>
    <p:sldId id="319" r:id="rId33"/>
    <p:sldId id="313" r:id="rId34"/>
    <p:sldId id="289" r:id="rId35"/>
    <p:sldId id="285" r:id="rId36"/>
    <p:sldId id="33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l7JrS2dYOarbWWGp/LCWwQ==" hashData="ONVeSwjJ/pPK7CYdeSm13G55eQQ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FFCC"/>
    <a:srgbClr val="FF9933"/>
    <a:srgbClr val="CC9900"/>
    <a:srgbClr val="FFCC66"/>
    <a:srgbClr val="FFCC99"/>
    <a:srgbClr val="CCCC00"/>
    <a:srgbClr val="FFFF66"/>
    <a:srgbClr val="E7ECAC"/>
    <a:srgbClr val="DAD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F2F33-578E-4001-A5E6-FC305745519A}" type="datetimeFigureOut">
              <a:rPr lang="ru-RU" smtClean="0"/>
              <a:pPr/>
              <a:t>08.05.2015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91F65-B9CA-45CF-9E0E-74E4A52FB3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9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07405" y="214290"/>
            <a:ext cx="492919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Муниципальное учреждение культуры</a:t>
            </a:r>
          </a:p>
          <a:p>
            <a:pPr algn="ctr"/>
            <a:r>
              <a:rPr lang="ru-RU" sz="1600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«Тульская библиотечная система»</a:t>
            </a:r>
          </a:p>
          <a:p>
            <a:pPr algn="ctr"/>
            <a:r>
              <a:rPr lang="ru-RU" b="1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FFCC99"/>
                </a:solidFill>
                <a:latin typeface="Arial" pitchFamily="34" charset="0"/>
                <a:cs typeface="Arial" pitchFamily="34" charset="0"/>
              </a:rPr>
              <a:t>Модельная библиотека № 14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2571744"/>
            <a:ext cx="3825856" cy="89255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2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«сороковых</a:t>
            </a:r>
            <a:r>
              <a:rPr lang="ru-RU" sz="5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3500438"/>
            <a:ext cx="51435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i="1" dirty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</a:t>
            </a:r>
            <a:r>
              <a:rPr lang="ru-RU" sz="5400" b="1" i="1" cap="none" spc="0" dirty="0" smtClean="0">
                <a:ln w="11430"/>
                <a:solidFill>
                  <a:srgbClr val="FF993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ороховых</a:t>
            </a:r>
            <a:r>
              <a:rPr lang="ru-RU" sz="5400" b="1" i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»</a:t>
            </a:r>
            <a:endParaRPr lang="ru-RU" sz="5400" b="1" i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5720" y="1643050"/>
            <a:ext cx="4414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Детская книга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257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420"/>
                            </p:stCondLst>
                            <p:childTnLst>
                              <p:par>
                                <p:cTn id="2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Сергеева ГР\Desktop\Скан\Новая папка\С. Григорьев. Двенадцатый год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500042"/>
            <a:ext cx="2107214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357554" y="1071546"/>
            <a:ext cx="4929222" cy="185738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dk1"/>
          </a:lnRef>
          <a:fillRef idx="1002">
            <a:schemeClr val="lt2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990000"/>
                </a:solidFill>
              </a:rPr>
              <a:t>Григорьев, Сергей.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Двенадцатый год: (1812) : ист. повесть / Сергей Григорьев ; отв. ред. Г. </a:t>
            </a:r>
            <a:r>
              <a:rPr lang="ru-RU" sz="2400" b="1" dirty="0" err="1" smtClean="0">
                <a:solidFill>
                  <a:srgbClr val="990000"/>
                </a:solidFill>
              </a:rPr>
              <a:t>Эйхлер</a:t>
            </a:r>
            <a:r>
              <a:rPr lang="ru-RU" sz="2400" b="1" dirty="0" smtClean="0">
                <a:solidFill>
                  <a:srgbClr val="990000"/>
                </a:solidFill>
              </a:rPr>
              <a:t>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1941. - 138 с. : ил. </a:t>
            </a:r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5753" y="4286256"/>
            <a:ext cx="807249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Историческая повесть о Отечественной войне 1812 года. Художественное повествование дополняют портреты  участников  сражений и схемы наступления Наполеона  от Немана до Смоленска и др. передвижений обеих армий</a:t>
            </a:r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6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10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ева ГР\Desktop\Скан\Новая папка\Т.Богданович Холоп-ополченец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428604"/>
            <a:ext cx="2576892" cy="3000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571868" y="1000108"/>
            <a:ext cx="5072098" cy="200026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00"/>
                </a:solidFill>
              </a:rPr>
              <a:t>Богданович, Т.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Холоп-ополченец (1606 – 1612 гг.) : повесть / Т. Богданович; рис. С.Мочалова. – М. – 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Детиздат</a:t>
            </a:r>
            <a:r>
              <a:rPr lang="ru-RU" sz="2400" b="1" dirty="0" smtClean="0">
                <a:solidFill>
                  <a:srgbClr val="990000"/>
                </a:solidFill>
              </a:rPr>
              <a:t> ЦК ВЛКСМ. – 17 с.</a:t>
            </a:r>
            <a:endParaRPr lang="ru-RU" sz="2400" b="1" dirty="0">
              <a:solidFill>
                <a:srgbClr val="99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3786190"/>
            <a:ext cx="86439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Эта повесть из жизни русского государства начала XVII века. Автору хотелось дать представление о восстаниях крестьян против своих угнетателей и о борьбе русского народа против польских захватчиков. Это первая книга, охватывающая период 1606-1612 гг., посвящается, главным образом, борьбе холопов против бояр, помещиков и боярского царя Василия Шуйского.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59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214678" y="1000108"/>
            <a:ext cx="5500726" cy="200026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990000"/>
                </a:solidFill>
              </a:rPr>
              <a:t>Жижка, М.В.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Емельян Пугачев : </a:t>
            </a:r>
            <a:r>
              <a:rPr lang="ru-RU" sz="2400" b="1" dirty="0" err="1" smtClean="0">
                <a:solidFill>
                  <a:srgbClr val="990000"/>
                </a:solidFill>
              </a:rPr>
              <a:t>истор</a:t>
            </a:r>
            <a:r>
              <a:rPr lang="ru-RU" sz="2400" b="1" dirty="0" smtClean="0">
                <a:solidFill>
                  <a:srgbClr val="990000"/>
                </a:solidFill>
              </a:rPr>
              <a:t>. очерк / М.В. Жижка ; под ред. В.И Лебедева. - М. : </a:t>
            </a:r>
            <a:r>
              <a:rPr lang="ru-RU" sz="2400" b="1" dirty="0" err="1" smtClean="0">
                <a:solidFill>
                  <a:srgbClr val="990000"/>
                </a:solidFill>
              </a:rPr>
              <a:t>Учпедгиз</a:t>
            </a:r>
            <a:r>
              <a:rPr lang="ru-RU" sz="2400" b="1" dirty="0" smtClean="0">
                <a:solidFill>
                  <a:srgbClr val="990000"/>
                </a:solidFill>
              </a:rPr>
              <a:t>, 1941. - 208 с. : ил. + карты. – (Школьная историческая библиотека).</a:t>
            </a:r>
          </a:p>
          <a:p>
            <a:pPr algn="ctr"/>
            <a:endParaRPr lang="ru-RU" dirty="0"/>
          </a:p>
        </p:txBody>
      </p:sp>
      <p:pic>
        <p:nvPicPr>
          <p:cNvPr id="4" name="Picture 3" descr="C:\Users\Сергеева ГР\Desktop\Скан\Новая папка\М.В. Жижка Емельян Пугачёв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428604"/>
            <a:ext cx="2201524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642910" y="4357694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Книга М.В.Жижка, основанная в большей своей части на архивном материале, рассказывает о народном восстании в России во 2-ой половине XVIII века. Автор подробно освещает деятельность Е.Пугачева и его соратников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042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Сергеева ГР\Desktop\Скан\Новая папка\Муратов Юность Ломоносов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2161862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28596" y="507207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86116" y="928670"/>
            <a:ext cx="5143536" cy="1928826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00"/>
                </a:solidFill>
              </a:rPr>
              <a:t>Муратов, М.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Юность Ломоносова : ист. повесть / М. Муратов ; обложка П. </a:t>
            </a:r>
            <a:r>
              <a:rPr lang="ru-RU" sz="2400" b="1" dirty="0" err="1" smtClean="0">
                <a:solidFill>
                  <a:srgbClr val="990000"/>
                </a:solidFill>
              </a:rPr>
              <a:t>Алякринского</a:t>
            </a:r>
            <a:r>
              <a:rPr lang="ru-RU" sz="2400" b="1" dirty="0" smtClean="0">
                <a:solidFill>
                  <a:srgbClr val="990000"/>
                </a:solidFill>
              </a:rPr>
              <a:t>. - М.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1944. - 121 с. : ил., </a:t>
            </a:r>
            <a:r>
              <a:rPr lang="ru-RU" sz="2400" b="1" dirty="0" err="1" smtClean="0">
                <a:solidFill>
                  <a:srgbClr val="990000"/>
                </a:solidFill>
              </a:rPr>
              <a:t>портр</a:t>
            </a:r>
            <a:r>
              <a:rPr lang="ru-RU" sz="2400" b="1" dirty="0" smtClean="0">
                <a:solidFill>
                  <a:srgbClr val="990000"/>
                </a:solidFill>
              </a:rPr>
              <a:t>.</a:t>
            </a:r>
            <a:endParaRPr lang="ru-RU" sz="2400" b="1" dirty="0">
              <a:solidFill>
                <a:srgbClr val="99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441680"/>
            <a:ext cx="85011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Неординарная личность М.В.Ломоносова и его непростая судьба стали источником вдохновения и главной темой многих художественных произведений, посвященных великому ученому. </a:t>
            </a:r>
          </a:p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М.В. Муратов пытается  донести до нас, читателей, свой образ, свое видение человека, жившего и творившего в далеком 18 веке и сумевшего на столетия опередить свое время. Книга охватывает период жизни и творчества Ломоносова 1742-1765 годов.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40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Сергеева ГР\Desktop\Скан\Новая папка\Песни боевые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428604"/>
            <a:ext cx="2041365" cy="3071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071802" y="1000108"/>
            <a:ext cx="5429288" cy="2286016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00"/>
                </a:solidFill>
              </a:rPr>
              <a:t>Песни боевые : сборник: для ср. и ст. </a:t>
            </a:r>
            <a:r>
              <a:rPr lang="ru-RU" sz="2400" b="1" dirty="0" err="1" smtClean="0">
                <a:solidFill>
                  <a:srgbClr val="990000"/>
                </a:solidFill>
              </a:rPr>
              <a:t>возр</a:t>
            </a:r>
            <a:r>
              <a:rPr lang="ru-RU" sz="2400" b="1" dirty="0" smtClean="0">
                <a:solidFill>
                  <a:srgbClr val="990000"/>
                </a:solidFill>
              </a:rPr>
              <a:t>. / под общ. ред. А.В. Александрова ; сост. М.В. Иорданский, М.И. </a:t>
            </a:r>
            <a:r>
              <a:rPr lang="ru-RU" sz="2400" b="1" dirty="0" err="1" smtClean="0">
                <a:solidFill>
                  <a:srgbClr val="990000"/>
                </a:solidFill>
              </a:rPr>
              <a:t>Рудерман</a:t>
            </a:r>
            <a:r>
              <a:rPr lang="ru-RU" sz="2400" b="1" dirty="0" smtClean="0">
                <a:solidFill>
                  <a:srgbClr val="990000"/>
                </a:solidFill>
              </a:rPr>
              <a:t> ; </a:t>
            </a:r>
            <a:r>
              <a:rPr lang="ru-RU" sz="2400" b="1" dirty="0" err="1" smtClean="0">
                <a:solidFill>
                  <a:srgbClr val="990000"/>
                </a:solidFill>
              </a:rPr>
              <a:t>худож</a:t>
            </a:r>
            <a:r>
              <a:rPr lang="ru-RU" sz="2400" b="1" dirty="0" smtClean="0">
                <a:solidFill>
                  <a:srgbClr val="990000"/>
                </a:solidFill>
              </a:rPr>
              <a:t>. </a:t>
            </a:r>
            <a:r>
              <a:rPr lang="ru-RU" sz="2400" b="1" dirty="0" err="1" smtClean="0">
                <a:solidFill>
                  <a:srgbClr val="990000"/>
                </a:solidFill>
              </a:rPr>
              <a:t>оформ</a:t>
            </a:r>
            <a:r>
              <a:rPr lang="ru-RU" sz="2400" b="1" dirty="0" smtClean="0">
                <a:solidFill>
                  <a:srgbClr val="990000"/>
                </a:solidFill>
              </a:rPr>
              <a:t>. Б. Титов.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1944. - 100 с. </a:t>
            </a:r>
            <a:endParaRPr lang="ru-RU" sz="2400" b="1" dirty="0">
              <a:solidFill>
                <a:srgbClr val="99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643314"/>
            <a:ext cx="817965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Сборник военно-патриотических песен под редакцией А.В. Александрова — выдающегося советского композитора, автора Гимна Советского Союза, который также включен в сборник. </a:t>
            </a:r>
          </a:p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Среди песен такие, как: «Песня о тачанке», «По долинам и по взгорьям», «Священная война», «Три танкиста» и др.</a:t>
            </a:r>
            <a:endParaRPr lang="ru-RU" sz="2600" b="1" dirty="0">
              <a:solidFill>
                <a:srgbClr val="C00000"/>
              </a:solidFill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51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358346" cy="11430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Книги </a:t>
            </a:r>
            <a:b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дружественных народов</a:t>
            </a:r>
            <a:endParaRPr lang="ru-RU" sz="4800" dirty="0">
              <a:solidFill>
                <a:srgbClr val="510015"/>
              </a:solidFill>
              <a:latin typeface="Arial Black" pitchFamily="34" charset="0"/>
            </a:endParaRPr>
          </a:p>
        </p:txBody>
      </p:sp>
      <p:pic>
        <p:nvPicPr>
          <p:cNvPr id="6" name="Picture 3" descr="C:\Users\Сергеева ГР\Desktop\Скан\Новая папка\Баллады и песни английского народа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714488"/>
            <a:ext cx="2041364" cy="3000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2928926" y="1785926"/>
            <a:ext cx="5500726" cy="128588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rgbClr val="990000"/>
                </a:solidFill>
              </a:rPr>
              <a:t>Баллады и песни английского народа : сборник / сост. М.М. Морозов ; </a:t>
            </a:r>
            <a:r>
              <a:rPr lang="ru-RU" sz="2200" b="1" dirty="0" err="1" smtClean="0">
                <a:solidFill>
                  <a:srgbClr val="990000"/>
                </a:solidFill>
              </a:rPr>
              <a:t>худож</a:t>
            </a:r>
            <a:r>
              <a:rPr lang="ru-RU" sz="2200" b="1" dirty="0" smtClean="0">
                <a:solidFill>
                  <a:srgbClr val="990000"/>
                </a:solidFill>
              </a:rPr>
              <a:t>. Н. Кузьмин. - М.-Л. : </a:t>
            </a:r>
            <a:r>
              <a:rPr lang="ru-RU" sz="22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200" b="1" dirty="0" smtClean="0">
                <a:solidFill>
                  <a:srgbClr val="990000"/>
                </a:solidFill>
              </a:rPr>
              <a:t>, 1942. - 63 с. : ил</a:t>
            </a:r>
            <a:r>
              <a:rPr lang="ru-RU" sz="2000" b="1" dirty="0" smtClean="0">
                <a:solidFill>
                  <a:srgbClr val="990000"/>
                </a:solidFill>
              </a:rPr>
              <a:t>.</a:t>
            </a:r>
            <a:endParaRPr lang="ru-RU" sz="2000" b="1" dirty="0">
              <a:solidFill>
                <a:srgbClr val="99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3286124"/>
            <a:ext cx="614366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В книге собраны  баллады и песни английского народа. Среди стихотворений, воспевающих любовь к родине, помещён под заглавием "Родина" отрывок из поэмы "</a:t>
            </a:r>
            <a:r>
              <a:rPr lang="ru-RU" sz="2200" b="1" dirty="0" err="1" smtClean="0">
                <a:solidFill>
                  <a:srgbClr val="C00000"/>
                </a:solidFill>
              </a:rPr>
              <a:t>Мармион</a:t>
            </a:r>
            <a:r>
              <a:rPr lang="ru-RU" sz="2200" b="1" dirty="0" smtClean="0">
                <a:solidFill>
                  <a:srgbClr val="C00000"/>
                </a:solidFill>
              </a:rPr>
              <a:t>", принадлежащий перу знаменитого</a:t>
            </a:r>
          </a:p>
          <a:p>
            <a:pPr indent="457200"/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4929198"/>
            <a:ext cx="85725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английского поэта и создателя исторического романа Вальтера Скотта (1771-1832 гг.). В сборнике помещены стихотворения Шекспира, Байрона, Роберта Бернса, Вильяма Блейка, Роберта </a:t>
            </a:r>
            <a:r>
              <a:rPr lang="ru-RU" sz="2200" b="1" dirty="0" err="1" smtClean="0">
                <a:solidFill>
                  <a:srgbClr val="C00000"/>
                </a:solidFill>
              </a:rPr>
              <a:t>Саути</a:t>
            </a:r>
            <a:r>
              <a:rPr lang="ru-RU" sz="2200" b="1" dirty="0" smtClean="0">
                <a:solidFill>
                  <a:srgbClr val="C00000"/>
                </a:solidFill>
              </a:rPr>
              <a:t>, Томаса Худа, Альфреда Теннисона, Роберта Луиса Стивенсона и английские народные баллады.</a:t>
            </a:r>
          </a:p>
          <a:p>
            <a:endParaRPr lang="ru-RU" sz="2200" dirty="0">
              <a:solidFill>
                <a:srgbClr val="C00000"/>
              </a:solidFill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397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ева ГР\Desktop\Скан\Новая папка\А. Ирасек Старинные сказания чешского  народ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8596" y="285728"/>
            <a:ext cx="2428892" cy="3000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143240" y="642918"/>
            <a:ext cx="5715040" cy="164307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2400" b="1" dirty="0" err="1" smtClean="0">
                <a:solidFill>
                  <a:srgbClr val="990000"/>
                </a:solidFill>
              </a:rPr>
              <a:t>Ирасек</a:t>
            </a:r>
            <a:r>
              <a:rPr lang="ru-RU" sz="2400" b="1" dirty="0" smtClean="0">
                <a:solidFill>
                  <a:srgbClr val="990000"/>
                </a:solidFill>
              </a:rPr>
              <a:t>, </a:t>
            </a:r>
            <a:r>
              <a:rPr lang="ru-RU" sz="2400" b="1" dirty="0" err="1" smtClean="0">
                <a:solidFill>
                  <a:srgbClr val="990000"/>
                </a:solidFill>
              </a:rPr>
              <a:t>Алоис</a:t>
            </a:r>
            <a:r>
              <a:rPr lang="ru-RU" sz="2400" b="1" dirty="0" smtClean="0">
                <a:solidFill>
                  <a:srgbClr val="990000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Старинные сказания чешского народа : сборник / А. </a:t>
            </a:r>
            <a:r>
              <a:rPr lang="ru-RU" sz="2400" b="1" dirty="0" err="1" smtClean="0">
                <a:solidFill>
                  <a:srgbClr val="990000"/>
                </a:solidFill>
              </a:rPr>
              <a:t>Ирасек</a:t>
            </a:r>
            <a:r>
              <a:rPr lang="ru-RU" sz="2400" b="1" dirty="0" smtClean="0">
                <a:solidFill>
                  <a:srgbClr val="990000"/>
                </a:solidFill>
              </a:rPr>
              <a:t> ; вступ. ст. З. </a:t>
            </a:r>
            <a:r>
              <a:rPr lang="ru-RU" sz="2400" b="1" dirty="0" err="1" smtClean="0">
                <a:solidFill>
                  <a:srgbClr val="990000"/>
                </a:solidFill>
              </a:rPr>
              <a:t>Неедлы</a:t>
            </a:r>
            <a:r>
              <a:rPr lang="ru-RU" sz="2400" b="1" dirty="0" smtClean="0">
                <a:solidFill>
                  <a:srgbClr val="990000"/>
                </a:solidFill>
              </a:rPr>
              <a:t>. - М. : </a:t>
            </a:r>
            <a:r>
              <a:rPr lang="ru-RU" sz="2400" b="1" dirty="0" err="1" smtClean="0">
                <a:solidFill>
                  <a:srgbClr val="990000"/>
                </a:solidFill>
              </a:rPr>
              <a:t>Гослитиздат</a:t>
            </a:r>
            <a:r>
              <a:rPr lang="ru-RU" sz="2400" b="1" dirty="0" smtClean="0">
                <a:solidFill>
                  <a:srgbClr val="990000"/>
                </a:solidFill>
              </a:rPr>
              <a:t>, 1943. - 104 с</a:t>
            </a:r>
            <a:r>
              <a:rPr lang="ru-RU" sz="2400" b="1" dirty="0" smtClean="0">
                <a:solidFill>
                  <a:srgbClr val="C00000"/>
                </a:solidFill>
              </a:rPr>
              <a:t>. </a:t>
            </a:r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143240" y="2357430"/>
            <a:ext cx="57864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О «Старинных чешских сказаниях» </a:t>
            </a:r>
            <a:r>
              <a:rPr lang="ru-RU" sz="2200" b="1" dirty="0" err="1" smtClean="0">
                <a:solidFill>
                  <a:srgbClr val="C00000"/>
                </a:solidFill>
              </a:rPr>
              <a:t>Алоиса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Ирасека</a:t>
            </a:r>
            <a:r>
              <a:rPr lang="ru-RU" sz="2200" b="1" dirty="0" smtClean="0">
                <a:solidFill>
                  <a:srgbClr val="C00000"/>
                </a:solidFill>
              </a:rPr>
              <a:t> с уверенностью можно сказать, что их знает каждый чех, от мала до велика. «Старинные сказания чешского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596" y="3714752"/>
            <a:ext cx="842968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народа» усилили интерес народа к истории своей страны. </a:t>
            </a:r>
          </a:p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Отдельные сказания и исторические легенды, вошедшие в книгу </a:t>
            </a:r>
            <a:r>
              <a:rPr lang="ru-RU" sz="2200" b="1" dirty="0" err="1" smtClean="0">
                <a:solidFill>
                  <a:srgbClr val="C00000"/>
                </a:solidFill>
              </a:rPr>
              <a:t>Ирасека</a:t>
            </a:r>
            <a:r>
              <a:rPr lang="ru-RU" sz="2200" b="1" dirty="0" smtClean="0">
                <a:solidFill>
                  <a:srgbClr val="C00000"/>
                </a:solidFill>
              </a:rPr>
              <a:t>, были известны чехам с незапамятных времен. Одни сказания были записаны чешским летописцем </a:t>
            </a:r>
            <a:r>
              <a:rPr lang="ru-RU" sz="2200" b="1" dirty="0" err="1" smtClean="0">
                <a:solidFill>
                  <a:srgbClr val="C00000"/>
                </a:solidFill>
              </a:rPr>
              <a:t>Косьмой</a:t>
            </a:r>
            <a:r>
              <a:rPr lang="ru-RU" sz="2200" b="1" dirty="0" smtClean="0">
                <a:solidFill>
                  <a:srgbClr val="C00000"/>
                </a:solidFill>
              </a:rPr>
              <a:t> в начале XII столетия, другие, передаваясь из уст в уста, от одного поколения к другому, сохранились в народной памяти до наших дней. </a:t>
            </a:r>
            <a:r>
              <a:rPr lang="ru-RU" sz="2200" b="1" dirty="0" err="1" smtClean="0">
                <a:solidFill>
                  <a:srgbClr val="C00000"/>
                </a:solidFill>
              </a:rPr>
              <a:t>Ирасек</a:t>
            </a:r>
            <a:r>
              <a:rPr lang="ru-RU" sz="2200" b="1" dirty="0" smtClean="0">
                <a:solidFill>
                  <a:srgbClr val="C00000"/>
                </a:solidFill>
              </a:rPr>
              <a:t> собрал все это фольклорное наследие и облек его в художественную, литературную форму.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857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580" y="2786058"/>
            <a:ext cx="6429420" cy="2214578"/>
          </a:xfrm>
        </p:spPr>
        <p:txBody>
          <a:bodyPr>
            <a:normAutofit/>
          </a:bodyPr>
          <a:lstStyle/>
          <a:p>
            <a:pPr indent="468000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Поэма «Песнь о </a:t>
            </a:r>
            <a:r>
              <a:rPr lang="ru-RU" sz="2200" b="1" dirty="0" err="1" smtClean="0">
                <a:solidFill>
                  <a:srgbClr val="C00000"/>
                </a:solidFill>
              </a:rPr>
              <a:t>Гайавате</a:t>
            </a:r>
            <a:r>
              <a:rPr lang="ru-RU" sz="2200" b="1" dirty="0" smtClean="0">
                <a:solidFill>
                  <a:srgbClr val="C00000"/>
                </a:solidFill>
              </a:rPr>
              <a:t>» («</a:t>
            </a:r>
            <a:r>
              <a:rPr lang="ru-RU" sz="2200" b="1" dirty="0" err="1" smtClean="0">
                <a:solidFill>
                  <a:srgbClr val="C00000"/>
                </a:solidFill>
              </a:rPr>
              <a:t>The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Song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of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Hiawatha</a:t>
            </a:r>
            <a:r>
              <a:rPr lang="ru-RU" sz="2200" b="1" dirty="0" smtClean="0">
                <a:solidFill>
                  <a:srgbClr val="C00000"/>
                </a:solidFill>
              </a:rPr>
              <a:t>») была издана в США в ноябре 1855 года и сразу принята широким кругом</a:t>
            </a:r>
          </a:p>
          <a:p>
            <a:pPr>
              <a:buNone/>
            </a:pPr>
            <a:endParaRPr lang="ru-RU" b="1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8" name="Picture 2" descr="C:\Users\Сергеева ГР\Desktop\Скан\Новая папка\Лонгфелло. Песнь о Гайавате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428604"/>
            <a:ext cx="2202123" cy="3089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857488" y="714356"/>
            <a:ext cx="6000792" cy="1857388"/>
          </a:xfrm>
          <a:prstGeom prst="roundRect">
            <a:avLst/>
          </a:prstGeom>
          <a:solidFill>
            <a:srgbClr val="FFFF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ru-RU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990000"/>
                </a:solidFill>
              </a:rPr>
              <a:t>Лонгфелло.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990000"/>
                </a:solidFill>
              </a:rPr>
              <a:t>Песнь о </a:t>
            </a:r>
            <a:r>
              <a:rPr lang="ru-RU" sz="2400" b="1" dirty="0" err="1" smtClean="0">
                <a:solidFill>
                  <a:srgbClr val="990000"/>
                </a:solidFill>
              </a:rPr>
              <a:t>Гайавате</a:t>
            </a:r>
            <a:r>
              <a:rPr lang="ru-RU" sz="2400" b="1" dirty="0" smtClean="0">
                <a:solidFill>
                  <a:srgbClr val="990000"/>
                </a:solidFill>
              </a:rPr>
              <a:t> = </a:t>
            </a:r>
            <a:r>
              <a:rPr lang="en-US" sz="2400" b="1" dirty="0" smtClean="0">
                <a:solidFill>
                  <a:srgbClr val="990000"/>
                </a:solidFill>
              </a:rPr>
              <a:t>Hiawatha : </a:t>
            </a:r>
            <a:r>
              <a:rPr lang="ru-RU" sz="2400" b="1" dirty="0" smtClean="0">
                <a:solidFill>
                  <a:srgbClr val="990000"/>
                </a:solidFill>
              </a:rPr>
              <a:t>поэма / Лонгфелло ; пер. И.А. Бунина ; рис. Ремингтона ; вступ. ст. К. Державина. - М.-Л. : </a:t>
            </a:r>
            <a:r>
              <a:rPr lang="ru-RU" sz="2200" b="1" dirty="0" err="1" smtClean="0">
                <a:solidFill>
                  <a:srgbClr val="990000"/>
                </a:solidFill>
              </a:rPr>
              <a:t>Детиздат</a:t>
            </a:r>
            <a:r>
              <a:rPr lang="ru-RU" sz="2400" b="1" dirty="0" smtClean="0">
                <a:solidFill>
                  <a:srgbClr val="990000"/>
                </a:solidFill>
              </a:rPr>
              <a:t> ЦК ВЛКСМ, 1941. - 180 с. : ил. </a:t>
            </a: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749457"/>
            <a:ext cx="850112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читателей. С тех пор она многократно переиздавалась и стала классическим памятником американской литературы.</a:t>
            </a:r>
          </a:p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Американский исследователь ирокезского фольклора X. </a:t>
            </a:r>
            <a:r>
              <a:rPr lang="ru-RU" sz="2200" b="1" dirty="0" err="1" smtClean="0">
                <a:solidFill>
                  <a:srgbClr val="C00000"/>
                </a:solidFill>
              </a:rPr>
              <a:t>Хейл</a:t>
            </a:r>
            <a:r>
              <a:rPr lang="ru-RU" sz="2200" b="1" dirty="0" smtClean="0">
                <a:solidFill>
                  <a:srgbClr val="C00000"/>
                </a:solidFill>
              </a:rPr>
              <a:t>, комментируя образ </a:t>
            </a:r>
            <a:r>
              <a:rPr lang="ru-RU" sz="2200" b="1" dirty="0" err="1" smtClean="0">
                <a:solidFill>
                  <a:srgbClr val="C00000"/>
                </a:solidFill>
              </a:rPr>
              <a:t>Гайаваты</a:t>
            </a:r>
            <a:r>
              <a:rPr lang="ru-RU" sz="2200" b="1" dirty="0" smtClean="0">
                <a:solidFill>
                  <a:srgbClr val="C00000"/>
                </a:solidFill>
              </a:rPr>
              <a:t>, созданный Лонгфелло, отмечает его «составляющие»: в нем слились воедино черты легендарного вождя ирокезов </a:t>
            </a:r>
            <a:r>
              <a:rPr lang="ru-RU" sz="2200" b="1" dirty="0" err="1" smtClean="0">
                <a:solidFill>
                  <a:srgbClr val="C00000"/>
                </a:solidFill>
              </a:rPr>
              <a:t>Хайонваты</a:t>
            </a:r>
            <a:r>
              <a:rPr lang="ru-RU" sz="2200" b="1" dirty="0" smtClean="0">
                <a:solidFill>
                  <a:srgbClr val="C00000"/>
                </a:solidFill>
              </a:rPr>
              <a:t>, </a:t>
            </a:r>
            <a:r>
              <a:rPr lang="ru-RU" sz="2200" b="1" dirty="0" err="1" smtClean="0">
                <a:solidFill>
                  <a:srgbClr val="C00000"/>
                </a:solidFill>
              </a:rPr>
              <a:t>Таронхайавагона</a:t>
            </a:r>
            <a:r>
              <a:rPr lang="ru-RU" sz="2200" b="1" dirty="0" smtClean="0">
                <a:solidFill>
                  <a:srgbClr val="C00000"/>
                </a:solidFill>
              </a:rPr>
              <a:t> (божество индейцев племени </a:t>
            </a:r>
            <a:r>
              <a:rPr lang="ru-RU" sz="2200" b="1" dirty="0" err="1" smtClean="0">
                <a:solidFill>
                  <a:srgbClr val="C00000"/>
                </a:solidFill>
              </a:rPr>
              <a:t>сенека</a:t>
            </a:r>
            <a:r>
              <a:rPr lang="ru-RU" sz="2200" b="1" dirty="0" smtClean="0">
                <a:solidFill>
                  <a:srgbClr val="C00000"/>
                </a:solidFill>
              </a:rPr>
              <a:t>) и мифологического героя индейцев </a:t>
            </a:r>
            <a:r>
              <a:rPr lang="ru-RU" sz="2200" b="1" dirty="0" err="1" smtClean="0">
                <a:solidFill>
                  <a:srgbClr val="C00000"/>
                </a:solidFill>
              </a:rPr>
              <a:t>оджибве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Манабозо</a:t>
            </a:r>
            <a:r>
              <a:rPr lang="ru-RU" sz="2200" b="1" dirty="0" smtClean="0">
                <a:solidFill>
                  <a:srgbClr val="C0000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advTm="443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Сергеева ГР\Desktop\Скан\Новая папка\пЕСНЬ О рОЛАНДЕ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428604"/>
            <a:ext cx="2225148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4357686" y="2786058"/>
            <a:ext cx="2928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28992" y="500042"/>
            <a:ext cx="5000660" cy="185738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00"/>
                </a:solidFill>
              </a:rPr>
              <a:t>Песнь о Роланде : франц. </a:t>
            </a:r>
            <a:r>
              <a:rPr lang="ru-RU" sz="2400" b="1" dirty="0" err="1" smtClean="0">
                <a:solidFill>
                  <a:srgbClr val="990000"/>
                </a:solidFill>
              </a:rPr>
              <a:t>героич</a:t>
            </a:r>
            <a:r>
              <a:rPr lang="ru-RU" sz="2400" b="1" dirty="0" smtClean="0">
                <a:solidFill>
                  <a:srgbClr val="990000"/>
                </a:solidFill>
              </a:rPr>
              <a:t>. эпос / вольное стих. </a:t>
            </a:r>
            <a:r>
              <a:rPr lang="ru-RU" sz="2400" b="1" dirty="0" err="1" smtClean="0">
                <a:solidFill>
                  <a:srgbClr val="990000"/>
                </a:solidFill>
              </a:rPr>
              <a:t>перелож</a:t>
            </a:r>
            <a:r>
              <a:rPr lang="ru-RU" sz="2400" b="1" dirty="0" smtClean="0">
                <a:solidFill>
                  <a:srgbClr val="990000"/>
                </a:solidFill>
              </a:rPr>
              <a:t>. С. Боброва ; </a:t>
            </a:r>
            <a:r>
              <a:rPr lang="ru-RU" sz="2400" b="1" dirty="0" err="1" smtClean="0">
                <a:solidFill>
                  <a:srgbClr val="990000"/>
                </a:solidFill>
              </a:rPr>
              <a:t>предисл</a:t>
            </a:r>
            <a:r>
              <a:rPr lang="ru-RU" sz="2400" b="1" dirty="0" smtClean="0">
                <a:solidFill>
                  <a:srgbClr val="990000"/>
                </a:solidFill>
              </a:rPr>
              <a:t>. И. Эренбурга ; рис. М. </a:t>
            </a:r>
            <a:r>
              <a:rPr lang="ru-RU" sz="2400" b="1" dirty="0" err="1" smtClean="0">
                <a:solidFill>
                  <a:srgbClr val="990000"/>
                </a:solidFill>
              </a:rPr>
              <a:t>Синяковой</a:t>
            </a:r>
            <a:r>
              <a:rPr lang="ru-RU" sz="2400" b="1" dirty="0" smtClean="0">
                <a:solidFill>
                  <a:srgbClr val="990000"/>
                </a:solidFill>
              </a:rPr>
              <a:t>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1943. - 96 с. : ил. </a:t>
            </a:r>
            <a:endParaRPr lang="ru-RU" sz="2400" b="1" dirty="0">
              <a:solidFill>
                <a:srgbClr val="99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240" y="2428868"/>
            <a:ext cx="60007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Из всех национальных эпосов феодального средневековья наиболее цветущим и разнообразным  является  эпос  французский.  Он  дошел  до  нас в виде поэм, именуемых "жестами"  (от  французского 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96" y="4071942"/>
            <a:ext cx="85011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"</a:t>
            </a:r>
            <a:r>
              <a:rPr lang="ru-RU" sz="2200" b="1" dirty="0" err="1" smtClean="0">
                <a:solidFill>
                  <a:srgbClr val="C00000"/>
                </a:solidFill>
              </a:rPr>
              <a:t>chansons</a:t>
            </a:r>
            <a:r>
              <a:rPr lang="ru-RU" sz="2200" b="1" dirty="0" smtClean="0">
                <a:solidFill>
                  <a:srgbClr val="C00000"/>
                </a:solidFill>
              </a:rPr>
              <a:t>  </a:t>
            </a:r>
            <a:r>
              <a:rPr lang="ru-RU" sz="2200" b="1" dirty="0" err="1" smtClean="0">
                <a:solidFill>
                  <a:srgbClr val="C00000"/>
                </a:solidFill>
              </a:rPr>
              <a:t>de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geste</a:t>
            </a:r>
            <a:r>
              <a:rPr lang="ru-RU" sz="2200" b="1" dirty="0" smtClean="0">
                <a:solidFill>
                  <a:srgbClr val="C00000"/>
                </a:solidFill>
              </a:rPr>
              <a:t>", что буквально значит  "песни о деяниях" или "песни о подвигах"). "Песнь о Роланде" – самая знаменитая   из   поэм  французского  средневековья.  Поводом  для  создания эпической  поэмы  послужили  далекие  события  778  года, когда Карл Великий вмешался   в  междоусобные  распри мусульманской  Испании. Эпическая поэма написана на старо-французском языке. Рукопись датируется XII в. </a:t>
            </a:r>
          </a:p>
          <a:p>
            <a:endParaRPr lang="ru-RU" sz="2200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advTm="464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510015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510015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Книги</a:t>
            </a:r>
            <a:br>
              <a:rPr lang="ru-RU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 любимых писателей</a:t>
            </a:r>
            <a:endParaRPr lang="ru-RU" sz="5300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500098" y="1714488"/>
            <a:ext cx="9858444" cy="4525963"/>
          </a:xfrm>
        </p:spPr>
        <p:txBody>
          <a:bodyPr>
            <a:noAutofit/>
          </a:bodyPr>
          <a:lstStyle/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990000"/>
                </a:solidFill>
                <a:latin typeface="Georgia" pitchFamily="18" charset="0"/>
                <a:ea typeface="Batang" pitchFamily="18" charset="-127"/>
              </a:rPr>
              <a:t>Но в эти военные годы перед издательствами стояла и другая задача:</a:t>
            </a:r>
          </a:p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990000"/>
                </a:solidFill>
                <a:latin typeface="Georgia" pitchFamily="18" charset="0"/>
                <a:ea typeface="Batang" pitchFamily="18" charset="-127"/>
              </a:rPr>
              <a:t> не лишить детей детства. </a:t>
            </a:r>
          </a:p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990000"/>
                </a:solidFill>
                <a:latin typeface="Georgia" pitchFamily="18" charset="0"/>
                <a:ea typeface="Batang" pitchFamily="18" charset="-127"/>
              </a:rPr>
              <a:t>Выходили </a:t>
            </a:r>
          </a:p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990000"/>
                </a:solidFill>
                <a:latin typeface="Georgia" pitchFamily="18" charset="0"/>
                <a:ea typeface="Batang" pitchFamily="18" charset="-127"/>
              </a:rPr>
              <a:t>стихи и рассказы любимых писателей, сказки, исторические произведения. </a:t>
            </a:r>
          </a:p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990000"/>
                </a:solidFill>
                <a:latin typeface="Georgia" pitchFamily="18" charset="0"/>
                <a:ea typeface="Batang" pitchFamily="18" charset="-127"/>
              </a:rPr>
              <a:t>В «Дешевой библиотеке» </a:t>
            </a:r>
          </a:p>
          <a:p>
            <a:pPr indent="34290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990000"/>
                </a:solidFill>
                <a:latin typeface="Georgia" pitchFamily="18" charset="0"/>
                <a:ea typeface="Batang" pitchFamily="18" charset="-127"/>
              </a:rPr>
              <a:t>в скромном оформлении карманного формата печатались произведения отечественной классики. </a:t>
            </a:r>
            <a:endParaRPr lang="ru-RU" b="1" dirty="0">
              <a:solidFill>
                <a:srgbClr val="990000"/>
              </a:solidFill>
              <a:latin typeface="Georgia" pitchFamily="18" charset="0"/>
              <a:ea typeface="Batang" pitchFamily="18" charset="-127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29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840435"/>
          </a:xfrm>
        </p:spPr>
        <p:txBody>
          <a:bodyPr anchor="ctr">
            <a:noAutofit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Georgia" pitchFamily="18" charset="0"/>
              </a:rPr>
              <a:t>Уважаемые читатели!</a:t>
            </a:r>
          </a:p>
          <a:p>
            <a:pPr algn="ctr"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Georgia" pitchFamily="18" charset="0"/>
              </a:rPr>
              <a:t>Предлагаем Вашему вниманию</a:t>
            </a:r>
          </a:p>
          <a:p>
            <a:pPr algn="ctr"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Georgia" pitchFamily="18" charset="0"/>
              </a:rPr>
              <a:t> виртуальную выставку</a:t>
            </a:r>
          </a:p>
          <a:p>
            <a:pPr algn="ctr">
              <a:buNone/>
            </a:pPr>
            <a:r>
              <a:rPr lang="ru-RU" sz="2600" b="1" dirty="0" smtClean="0">
                <a:solidFill>
                  <a:srgbClr val="C00000"/>
                </a:solidFill>
                <a:latin typeface="Georgia" pitchFamily="18" charset="0"/>
              </a:rPr>
              <a:t> «Детская книга «сороковых, пороховых».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FF9933"/>
                </a:solidFill>
                <a:latin typeface="Georgia" pitchFamily="18" charset="0"/>
              </a:rPr>
              <a:t> </a:t>
            </a: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Она представляет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 произведения детской литературы, 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написанные и изданные 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в суровые годы 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Великой Отечественной войны, 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прочно вошедшие 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в круг детского чтения 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и до сих пор занимающие в нём </a:t>
            </a:r>
          </a:p>
          <a:p>
            <a:pPr algn="ctr">
              <a:buNone/>
            </a:pPr>
            <a:r>
              <a:rPr lang="ru-RU" sz="2600" b="1" i="1" dirty="0" smtClean="0">
                <a:solidFill>
                  <a:srgbClr val="C00000"/>
                </a:solidFill>
                <a:latin typeface="Georgia" pitchFamily="18" charset="0"/>
              </a:rPr>
              <a:t>достойное место. </a:t>
            </a:r>
            <a:endParaRPr lang="ru-RU" sz="26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24" y="5643578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42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7" y="357166"/>
            <a:ext cx="2456159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3500430" y="500042"/>
            <a:ext cx="5000660" cy="150019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400" b="1" dirty="0" smtClean="0">
                <a:solidFill>
                  <a:srgbClr val="990000"/>
                </a:solidFill>
              </a:rPr>
              <a:t>Бианки, Виталий Валентинович.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990000"/>
                </a:solidFill>
              </a:rPr>
              <a:t>Оранжевое горлышко / В. В. Бианки ; рис. А. Рылова. - М. : Дет. лит., 1941. - 62 с. : ил.</a:t>
            </a:r>
          </a:p>
          <a:p>
            <a:pPr algn="ctr"/>
            <a:endParaRPr lang="ru-RU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3143240" y="2071678"/>
            <a:ext cx="6000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Виталий Бианки - писатель с особым чутьём природы. Каждую малую пичужку он знал по имени-отчеству, в каждой видел особый характер. Для многих из нас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158" y="3571876"/>
            <a:ext cx="87868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Бианки стал первым и самым любимым "переводчиком с бессловесного" - с языка птиц и зверей. В этой книге вас ждёт встреча с храбрым Жаворонком и его друзьями куропатками, а также с героями старинных северных преданий о зверях и птицах.</a:t>
            </a:r>
          </a:p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 «Оранжевое горлышко» -  это курочка куропатка, вырастившая чужих птенцов, у которых погибли родители. Книга учит добру, взаимовыручке, любви к природе</a:t>
            </a:r>
            <a:r>
              <a:rPr lang="ru-RU" sz="2200" b="1" dirty="0" smtClean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ransition advTm="39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ева ГР\Desktop\Скан\Новая папка\А. Гайдар Чук и Гек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2064307" cy="31608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3214678" y="1071546"/>
            <a:ext cx="5214974" cy="164307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dirty="0" smtClean="0">
              <a:solidFill>
                <a:srgbClr val="C00000"/>
              </a:solidFill>
            </a:endParaRPr>
          </a:p>
          <a:p>
            <a:r>
              <a:rPr lang="ru-RU" sz="2400" b="1" dirty="0" smtClean="0">
                <a:solidFill>
                  <a:srgbClr val="990000"/>
                </a:solidFill>
              </a:rPr>
              <a:t>Гайдар, Аркадий.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Чук и Гек : для мл. и </a:t>
            </a:r>
            <a:r>
              <a:rPr lang="ru-RU" sz="2400" b="1" dirty="0" err="1" smtClean="0">
                <a:solidFill>
                  <a:srgbClr val="990000"/>
                </a:solidFill>
              </a:rPr>
              <a:t>дошк</a:t>
            </a:r>
            <a:r>
              <a:rPr lang="ru-RU" sz="2400" b="1" dirty="0" smtClean="0">
                <a:solidFill>
                  <a:srgbClr val="990000"/>
                </a:solidFill>
              </a:rPr>
              <a:t>. </a:t>
            </a:r>
            <a:r>
              <a:rPr lang="ru-RU" sz="2400" b="1" dirty="0" err="1" smtClean="0">
                <a:solidFill>
                  <a:srgbClr val="990000"/>
                </a:solidFill>
              </a:rPr>
              <a:t>возр</a:t>
            </a:r>
            <a:r>
              <a:rPr lang="ru-RU" sz="2400" b="1" dirty="0" smtClean="0">
                <a:solidFill>
                  <a:srgbClr val="990000"/>
                </a:solidFill>
              </a:rPr>
              <a:t>. / А. Гайдар ; </a:t>
            </a:r>
            <a:r>
              <a:rPr lang="ru-RU" sz="2400" b="1" dirty="0" err="1" smtClean="0">
                <a:solidFill>
                  <a:srgbClr val="990000"/>
                </a:solidFill>
              </a:rPr>
              <a:t>худож</a:t>
            </a:r>
            <a:r>
              <a:rPr lang="ru-RU" sz="2400" b="1" dirty="0" smtClean="0">
                <a:solidFill>
                  <a:srgbClr val="990000"/>
                </a:solidFill>
              </a:rPr>
              <a:t>. А. Ермолаев. - М.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1942. - 42 с. : ил. 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4323" y="3714752"/>
            <a:ext cx="82153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 Герои замечательной повести Аркадия Гайдара (1904-1941гг.) — неугомонные мальчики Чук и Гек. Эта книжка о настоящей любви, дружбе и верности, о том, что «надо честно жить, много трудиться и крепко любить и беречь эту огромную счастливую землю».</a:t>
            </a:r>
          </a:p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Впервые  повесть напечатана в январских номерах «Пионерской правды» за 1939 год.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188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ева ГР\Desktop\Скан\Новая папка\Н.В. Гоголь Петербургие повести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85728"/>
            <a:ext cx="2057569" cy="31608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3000364" y="928670"/>
            <a:ext cx="5643602" cy="164307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00"/>
                </a:solidFill>
              </a:rPr>
              <a:t>Гоголь, Н.В.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Петербургские повести : </a:t>
            </a:r>
            <a:r>
              <a:rPr lang="ru-RU" sz="2400" b="1" dirty="0" err="1" smtClean="0">
                <a:solidFill>
                  <a:srgbClr val="990000"/>
                </a:solidFill>
              </a:rPr>
              <a:t>повести</a:t>
            </a:r>
            <a:r>
              <a:rPr lang="ru-RU" sz="2400" b="1" dirty="0" smtClean="0">
                <a:solidFill>
                  <a:srgbClr val="990000"/>
                </a:solidFill>
              </a:rPr>
              <a:t> / Н.В. Гоголь ; </a:t>
            </a:r>
            <a:r>
              <a:rPr lang="ru-RU" sz="2400" b="1" dirty="0" err="1" smtClean="0">
                <a:solidFill>
                  <a:srgbClr val="990000"/>
                </a:solidFill>
              </a:rPr>
              <a:t>худож</a:t>
            </a:r>
            <a:r>
              <a:rPr lang="ru-RU" sz="2400" b="1" dirty="0" smtClean="0">
                <a:solidFill>
                  <a:srgbClr val="990000"/>
                </a:solidFill>
              </a:rPr>
              <a:t>. Н. Кузмин. - М.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1943. - 141 с. : ил.</a:t>
            </a:r>
            <a:endParaRPr lang="ru-RU" sz="2400" b="1" dirty="0">
              <a:solidFill>
                <a:srgbClr val="99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514351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500438"/>
            <a:ext cx="81439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Данные повести объединены в цикл самим Гоголем к моменту выхода его первого собрания сочинений в 1842 году. Их объединяет не только общность места действия — красочные картины северной столицы России первой половины 19-го века неподражаемо исполненные автором, но и тема «маленького человека» в этой самой столице, его бесправие и угнетенность; сатирическим языком Гоголь показывает социальные противоречия, изображает нравы и быт различных слоев современного автору общества Петербурга. </a:t>
            </a:r>
            <a:endParaRPr lang="ru-RU" sz="2200" b="1" dirty="0">
              <a:solidFill>
                <a:srgbClr val="C00000"/>
              </a:solidFill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97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Сергеева ГР\Desktop\Скан\Новая папка\М.Ю. Лермонтов. Беглец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2143140" cy="3160800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3214678" y="214290"/>
            <a:ext cx="5286412" cy="1571636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200" dirty="0" smtClean="0">
              <a:solidFill>
                <a:srgbClr val="990000"/>
              </a:solidFill>
            </a:endParaRPr>
          </a:p>
          <a:p>
            <a:r>
              <a:rPr lang="ru-RU" sz="2400" b="1" dirty="0" smtClean="0">
                <a:solidFill>
                  <a:srgbClr val="990000"/>
                </a:solidFill>
              </a:rPr>
              <a:t>Лермонтов, Михаил Юрьевич.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Беглец ; Мцыри / М.Ю. Лермонтов. - М.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1945. - 46 с. : ил., </a:t>
            </a:r>
            <a:r>
              <a:rPr lang="ru-RU" sz="2400" b="1" dirty="0" err="1" smtClean="0">
                <a:solidFill>
                  <a:srgbClr val="990000"/>
                </a:solidFill>
              </a:rPr>
              <a:t>портр</a:t>
            </a:r>
            <a:r>
              <a:rPr lang="ru-RU" sz="2400" b="1" dirty="0" smtClean="0">
                <a:solidFill>
                  <a:srgbClr val="990000"/>
                </a:solidFill>
              </a:rPr>
              <a:t>. -  (Библиотечка школьника).</a:t>
            </a:r>
          </a:p>
          <a:p>
            <a:pPr algn="ctr"/>
            <a:endParaRPr lang="ru-RU" dirty="0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2928926" y="1714488"/>
            <a:ext cx="592935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Две кавказские поэмы Михаила Юрьевича Лермонтова не зря собраны в одной книге. В них много общего. Поэмы роднит общая тема - борьба за свободу. Лермонтов прославляет в них героическую стойкость, силу духа, 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1438" y="3380125"/>
            <a:ext cx="88225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независимость людей гордых, непокорных, готовых отдать свою жизнь борьбе за родину, за правду, за волю. </a:t>
            </a:r>
          </a:p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В этих двух поэмах Лермонтов воспел самые благородные чувства. Через всю жизнь проносим мы в сердце и в памяти образы этих гордых и чистых людей. Обе поэмы принадлежат к числу самых зрелых произведений Лермонтова, совершенных по своим художественным достоинствам. Это замечательные произведения русской поэзии. Читая их, мы испытываем восхищение и чувство благодарности к поэту, который воплотил в них свой героический дух и неукротимое стремление к свободе.</a:t>
            </a:r>
            <a:endParaRPr lang="ru-RU" sz="2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5857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500042"/>
            <a:ext cx="2075964" cy="31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714612" y="2071678"/>
            <a:ext cx="600079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"</a:t>
            </a:r>
            <a:r>
              <a:rPr lang="ru-RU" sz="2200" b="1" dirty="0" err="1" smtClean="0">
                <a:solidFill>
                  <a:srgbClr val="C00000"/>
                </a:solidFill>
              </a:rPr>
              <a:t>Аленушкины</a:t>
            </a:r>
            <a:r>
              <a:rPr lang="ru-RU" sz="2200" b="1" dirty="0" smtClean="0">
                <a:solidFill>
                  <a:srgbClr val="C00000"/>
                </a:solidFill>
              </a:rPr>
              <a:t> сказки" </a:t>
            </a:r>
            <a:r>
              <a:rPr lang="ru-RU" sz="2200" b="1" dirty="0" err="1" smtClean="0">
                <a:solidFill>
                  <a:srgbClr val="C00000"/>
                </a:solidFill>
              </a:rPr>
              <a:t>Мамина-Сибиряка</a:t>
            </a:r>
            <a:r>
              <a:rPr lang="ru-RU" sz="2200" b="1" dirty="0" smtClean="0">
                <a:solidFill>
                  <a:srgbClr val="C00000"/>
                </a:solidFill>
              </a:rPr>
              <a:t> – это книга из золотого фонда детской литературы. </a:t>
            </a:r>
          </a:p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В этот сборник вошли сказки, которые писатель рассказывал своей маленькой дочке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571472" y="3718679"/>
            <a:ext cx="81439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 smtClean="0">
                <a:solidFill>
                  <a:srgbClr val="C00000"/>
                </a:solidFill>
              </a:rPr>
              <a:t>Аленушке</a:t>
            </a:r>
            <a:r>
              <a:rPr lang="ru-RU" sz="2200" b="1" dirty="0" smtClean="0">
                <a:solidFill>
                  <a:srgbClr val="C00000"/>
                </a:solidFill>
              </a:rPr>
              <a:t>. В них яркие краски солнечного дня, красота щедрой русской природы. Вместе с </a:t>
            </a:r>
            <a:r>
              <a:rPr lang="ru-RU" sz="2200" b="1" dirty="0" err="1" smtClean="0">
                <a:solidFill>
                  <a:srgbClr val="C00000"/>
                </a:solidFill>
              </a:rPr>
              <a:t>Аленушкой</a:t>
            </a:r>
            <a:r>
              <a:rPr lang="ru-RU" sz="2200" b="1" dirty="0" smtClean="0">
                <a:solidFill>
                  <a:srgbClr val="C00000"/>
                </a:solidFill>
              </a:rPr>
              <a:t> вы попадете в волшебную страну, где оживают игрушки и разговаривают растения, а обыкновенные комары могут одолеть огромного медведя. И, конечно же, вы посмеетесь над глупой мухой, уверенной, что люди достают из шкафа варенье только для того, чтобы ее угостить. </a:t>
            </a:r>
          </a:p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Героям этих сказок дети радуются, потому что с ними никогда не соскучишься. </a:t>
            </a:r>
            <a:endParaRPr lang="ru-RU" sz="2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00364" y="500042"/>
            <a:ext cx="5715040" cy="164307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dirty="0" smtClean="0">
              <a:solidFill>
                <a:srgbClr val="990000"/>
              </a:solidFill>
            </a:endParaRPr>
          </a:p>
          <a:p>
            <a:r>
              <a:rPr lang="ru-RU" sz="2400" b="1" dirty="0" err="1" smtClean="0">
                <a:solidFill>
                  <a:srgbClr val="990000"/>
                </a:solidFill>
              </a:rPr>
              <a:t>Мамин-Сибиряк</a:t>
            </a:r>
            <a:r>
              <a:rPr lang="ru-RU" sz="2400" b="1" dirty="0" smtClean="0">
                <a:solidFill>
                  <a:srgbClr val="990000"/>
                </a:solidFill>
              </a:rPr>
              <a:t>, Дмитрий </a:t>
            </a:r>
            <a:r>
              <a:rPr lang="ru-RU" sz="2400" b="1" dirty="0" err="1" smtClean="0">
                <a:solidFill>
                  <a:srgbClr val="990000"/>
                </a:solidFill>
              </a:rPr>
              <a:t>Наркисович</a:t>
            </a:r>
            <a:r>
              <a:rPr lang="ru-RU" sz="2400" b="1" dirty="0" smtClean="0">
                <a:solidFill>
                  <a:srgbClr val="990000"/>
                </a:solidFill>
              </a:rPr>
              <a:t>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 </a:t>
            </a:r>
            <a:r>
              <a:rPr lang="ru-RU" sz="2400" b="1" dirty="0" err="1" smtClean="0">
                <a:solidFill>
                  <a:srgbClr val="990000"/>
                </a:solidFill>
              </a:rPr>
              <a:t>Аленушкины</a:t>
            </a:r>
            <a:r>
              <a:rPr lang="ru-RU" sz="2400" b="1" dirty="0" smtClean="0">
                <a:solidFill>
                  <a:srgbClr val="990000"/>
                </a:solidFill>
              </a:rPr>
              <a:t> сказки / Д. Н. </a:t>
            </a:r>
            <a:r>
              <a:rPr lang="ru-RU" sz="2400" b="1" dirty="0" err="1" smtClean="0">
                <a:solidFill>
                  <a:srgbClr val="990000"/>
                </a:solidFill>
              </a:rPr>
              <a:t>Мамин-Сибиряк</a:t>
            </a:r>
            <a:r>
              <a:rPr lang="ru-RU" sz="2400" b="1" dirty="0" smtClean="0">
                <a:solidFill>
                  <a:srgbClr val="990000"/>
                </a:solidFill>
              </a:rPr>
              <a:t> ; рис. Б. </a:t>
            </a:r>
            <a:r>
              <a:rPr lang="ru-RU" sz="2400" b="1" dirty="0" err="1" smtClean="0">
                <a:solidFill>
                  <a:srgbClr val="990000"/>
                </a:solidFill>
              </a:rPr>
              <a:t>Дехтерева</a:t>
            </a:r>
            <a:r>
              <a:rPr lang="ru-RU" sz="2400" b="1" dirty="0" smtClean="0">
                <a:solidFill>
                  <a:srgbClr val="990000"/>
                </a:solidFill>
              </a:rPr>
              <a:t>. - М.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Детиздат</a:t>
            </a:r>
            <a:r>
              <a:rPr lang="ru-RU" sz="2400" b="1" dirty="0" smtClean="0">
                <a:solidFill>
                  <a:srgbClr val="990000"/>
                </a:solidFill>
              </a:rPr>
              <a:t> ЦК ВЛКСМ, 1941. - 46 с. : ил.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advTm="412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Сергеева ГР\Desktop\Скан\Новая папка\С.Михалков.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214290"/>
            <a:ext cx="1668725" cy="2502000"/>
          </a:xfrm>
          <a:prstGeom prst="rect">
            <a:avLst/>
          </a:prstGeom>
          <a:noFill/>
        </p:spPr>
      </p:pic>
      <p:pic>
        <p:nvPicPr>
          <p:cNvPr id="17" name="Picture 3" descr="C:\Users\Сергеева ГР\Desktop\Скан\Новая папка\С.Михалков. О больших и маленьких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2786058"/>
            <a:ext cx="2880921" cy="2502000"/>
          </a:xfrm>
          <a:prstGeom prst="rect">
            <a:avLst/>
          </a:prstGeom>
          <a:noFill/>
        </p:spPr>
      </p:pic>
      <p:sp>
        <p:nvSpPr>
          <p:cNvPr id="18" name="Скругленный прямоугольник 17"/>
          <p:cNvSpPr/>
          <p:nvPr/>
        </p:nvSpPr>
        <p:spPr>
          <a:xfrm>
            <a:off x="2500298" y="428604"/>
            <a:ext cx="6143668" cy="185738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00"/>
                </a:solidFill>
              </a:rPr>
              <a:t>Михалков, Сергей.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Для больших и маленьких : сборник поэзии / Сергей Михалков ; ред. Л. Благинин. - М. : </a:t>
            </a:r>
            <a:r>
              <a:rPr lang="ru-RU" sz="2400" b="1" dirty="0" err="1" smtClean="0">
                <a:solidFill>
                  <a:srgbClr val="990000"/>
                </a:solidFill>
              </a:rPr>
              <a:t>Гослитиздат</a:t>
            </a:r>
            <a:r>
              <a:rPr lang="ru-RU" sz="2400" b="1" dirty="0" smtClean="0">
                <a:solidFill>
                  <a:srgbClr val="990000"/>
                </a:solidFill>
              </a:rPr>
              <a:t>, 1944. - 120 с. : ил., </a:t>
            </a:r>
            <a:r>
              <a:rPr lang="ru-RU" sz="2400" b="1" dirty="0" err="1" smtClean="0">
                <a:solidFill>
                  <a:srgbClr val="990000"/>
                </a:solidFill>
              </a:rPr>
              <a:t>портр</a:t>
            </a:r>
            <a:r>
              <a:rPr lang="ru-RU" sz="2400" b="1" dirty="0" smtClean="0">
                <a:solidFill>
                  <a:srgbClr val="990000"/>
                </a:solidFill>
              </a:rPr>
              <a:t>.</a:t>
            </a:r>
            <a:endParaRPr lang="ru-RU" sz="2400" b="1" dirty="0">
              <a:solidFill>
                <a:srgbClr val="990000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500430" y="2428868"/>
            <a:ext cx="564357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Как следует из названия книги, в сборнике, наряду с поэтическими произведениями для взрослых  собраны лучшие стихотворения для детей: «Быль для детей», «Как старик корову продавал», «Мы с приятелем», «Фома», «Про</a:t>
            </a:r>
            <a:endParaRPr lang="ru-RU" sz="26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5214950"/>
            <a:ext cx="8858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Мимозу», «А что у Вас?», «Мой щенок», «Дядя Стёпа» и многие другие.</a:t>
            </a:r>
            <a:endParaRPr lang="ru-RU" sz="2600" dirty="0"/>
          </a:p>
        </p:txBody>
      </p:sp>
    </p:spTree>
  </p:cSld>
  <p:clrMapOvr>
    <a:masterClrMapping/>
  </p:clrMapOvr>
  <p:transition advTm="247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85728"/>
            <a:ext cx="2088130" cy="31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3000364" y="571480"/>
            <a:ext cx="5572164" cy="1714512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00"/>
                </a:solidFill>
              </a:rPr>
              <a:t>Островский, Александр Николаевич.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Гроза : драма в пяти действиях / А. Н. Островский ; рис. В.А. </a:t>
            </a:r>
            <a:r>
              <a:rPr lang="ru-RU" sz="2400" b="1" dirty="0" err="1" smtClean="0">
                <a:solidFill>
                  <a:srgbClr val="990000"/>
                </a:solidFill>
              </a:rPr>
              <a:t>Милашевского</a:t>
            </a:r>
            <a:r>
              <a:rPr lang="ru-RU" sz="2400" b="1" dirty="0" smtClean="0">
                <a:solidFill>
                  <a:srgbClr val="990000"/>
                </a:solidFill>
              </a:rPr>
              <a:t>. - М. : Дет. лит., 1943. - 102 с. : ил. </a:t>
            </a:r>
            <a:endParaRPr lang="ru-RU" sz="2400" b="1" dirty="0">
              <a:solidFill>
                <a:srgbClr val="99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3571876"/>
            <a:ext cx="828680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Пьеса «Гроза» была написана известным русским драматургом А.Н. Островским в 1859 г. </a:t>
            </a:r>
          </a:p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В произведении отражены эпизоды жизни вымышленного города Калинова, расположенного на берегу Волги. Действие пьесы охватывает десять дней, за которые в жизни семьи Кабановых происходят большие изменения.</a:t>
            </a:r>
            <a:endParaRPr lang="ru-RU" sz="2600" b="1" dirty="0">
              <a:solidFill>
                <a:srgbClr val="C00000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59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57166"/>
            <a:ext cx="2433572" cy="31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57158" y="3500438"/>
            <a:ext cx="8786842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300" b="1" dirty="0" smtClean="0">
                <a:solidFill>
                  <a:srgbClr val="C00000"/>
                </a:solidFill>
              </a:rPr>
              <a:t>«…Юрка залез в шалаш, переворошил хворост, сел, засунул руки в рукава кожушка и задумался. Что делать дальше? Вот он ушел из города, чтобы из-за него, из-за Юрки, немцы не убили Ивана Лукича, ушел и не взял ни одного сухаря, в смятении забыл про еду. «Буду тихо сидеть в курене, не двигаться, дышать носом, как советовал Иван Лукич, – думал Юрка, – а выходить только в </a:t>
            </a:r>
            <a:r>
              <a:rPr lang="ru-RU" sz="2300" b="1" dirty="0" err="1" smtClean="0">
                <a:solidFill>
                  <a:srgbClr val="C00000"/>
                </a:solidFill>
              </a:rPr>
              <a:t>балочку</a:t>
            </a:r>
            <a:r>
              <a:rPr lang="ru-RU" sz="2300" b="1" dirty="0" smtClean="0">
                <a:solidFill>
                  <a:srgbClr val="C00000"/>
                </a:solidFill>
              </a:rPr>
              <a:t> за водой. Тогда продержусь целую неделю. А за неделю, может, и выбьют наши германцев и </a:t>
            </a:r>
            <a:r>
              <a:rPr lang="ru-RU" sz="2300" b="1" dirty="0" err="1" smtClean="0">
                <a:solidFill>
                  <a:srgbClr val="C00000"/>
                </a:solidFill>
              </a:rPr>
              <a:t>ихних</a:t>
            </a:r>
            <a:r>
              <a:rPr lang="ru-RU" sz="2300" b="1" dirty="0" smtClean="0">
                <a:solidFill>
                  <a:srgbClr val="C00000"/>
                </a:solidFill>
              </a:rPr>
              <a:t> полицаев, и не успеют они меня приколоть…» </a:t>
            </a:r>
            <a:endParaRPr lang="ru-RU" sz="2300" b="1" dirty="0">
              <a:solidFill>
                <a:srgbClr val="C00000"/>
              </a:solidFill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3143240" y="1000108"/>
            <a:ext cx="5715040" cy="164307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990000"/>
                </a:solidFill>
              </a:rPr>
              <a:t>Паустовский, Константин.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Степная гроза : рассказы / Константин Паустовский ; рис.Б. Дегтярева.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1945. - 144 с. : ил. </a:t>
            </a:r>
            <a:endParaRPr lang="ru-RU" sz="24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advTm="404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Сергеева ГР\Desktop\Скан\Новая папка\А.С. Капитанская. Капитанская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2127462" cy="3089362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3357554" y="857232"/>
            <a:ext cx="5000660" cy="150019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2400" b="1" dirty="0" smtClean="0">
                <a:solidFill>
                  <a:srgbClr val="990000"/>
                </a:solidFill>
              </a:rPr>
              <a:t>Пушкин, А.С.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Капитанская дочка / А.С. Пушкин ; рис. П. Соколова.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1941. - 144 с. : ил. </a:t>
            </a: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3286124"/>
            <a:ext cx="857256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500" b="1" dirty="0" smtClean="0">
                <a:solidFill>
                  <a:srgbClr val="C00000"/>
                </a:solidFill>
              </a:rPr>
              <a:t>Это произведение положило начало русскому историческому роману. В романе «Капитанская дочка», написанном в 1836 году, А.С.Пушкин нарисовал яркую картину стихийного крестьянского восстания под предводительством Емельяна Пугачева. </a:t>
            </a:r>
          </a:p>
          <a:p>
            <a:pPr indent="457200"/>
            <a:r>
              <a:rPr lang="ru-RU" sz="2500" b="1" dirty="0" smtClean="0">
                <a:solidFill>
                  <a:srgbClr val="C00000"/>
                </a:solidFill>
              </a:rPr>
              <a:t>На страницах этой книги вы встретите светлую и искреннюю любовь, верность и узнаете о том, какую большую роль в жизни героев играет честь и        достоинство.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86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ева ГР\Desktop\Скан\Новая папка\Л. Толстой Война и мир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428604"/>
            <a:ext cx="2071702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071802" y="857232"/>
            <a:ext cx="5429288" cy="185738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rgbClr val="990000"/>
                </a:solidFill>
              </a:rPr>
              <a:t>Толстой, Лев.</a:t>
            </a:r>
          </a:p>
          <a:p>
            <a:r>
              <a:rPr lang="ru-RU" sz="2200" b="1" dirty="0" smtClean="0">
                <a:solidFill>
                  <a:srgbClr val="990000"/>
                </a:solidFill>
              </a:rPr>
              <a:t>Война и мир : отрывки из романа / Лев Толстой ; под общ. ред. и </a:t>
            </a:r>
            <a:r>
              <a:rPr lang="ru-RU" sz="2200" b="1" dirty="0" err="1" smtClean="0">
                <a:solidFill>
                  <a:srgbClr val="990000"/>
                </a:solidFill>
              </a:rPr>
              <a:t>предисл</a:t>
            </a:r>
            <a:r>
              <a:rPr lang="ru-RU" sz="2200" b="1" dirty="0" smtClean="0">
                <a:solidFill>
                  <a:srgbClr val="990000"/>
                </a:solidFill>
              </a:rPr>
              <a:t>. Н.Н. Гусева ; </a:t>
            </a:r>
            <a:r>
              <a:rPr lang="ru-RU" sz="2200" b="1" dirty="0" err="1" smtClean="0">
                <a:solidFill>
                  <a:srgbClr val="990000"/>
                </a:solidFill>
              </a:rPr>
              <a:t>худож</a:t>
            </a:r>
            <a:r>
              <a:rPr lang="ru-RU" sz="2200" b="1" dirty="0" smtClean="0">
                <a:solidFill>
                  <a:srgbClr val="990000"/>
                </a:solidFill>
              </a:rPr>
              <a:t>. В. </a:t>
            </a:r>
            <a:r>
              <a:rPr lang="ru-RU" sz="2200" b="1" dirty="0" err="1" smtClean="0">
                <a:solidFill>
                  <a:srgbClr val="990000"/>
                </a:solidFill>
              </a:rPr>
              <a:t>Бехтеев</a:t>
            </a:r>
            <a:r>
              <a:rPr lang="ru-RU" sz="2200" b="1" dirty="0" smtClean="0">
                <a:solidFill>
                  <a:srgbClr val="990000"/>
                </a:solidFill>
              </a:rPr>
              <a:t>. - М. : </a:t>
            </a:r>
            <a:r>
              <a:rPr lang="ru-RU" sz="22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200" b="1" dirty="0" smtClean="0">
                <a:solidFill>
                  <a:srgbClr val="990000"/>
                </a:solidFill>
              </a:rPr>
              <a:t>, 1942. - 77 с. : ил. </a:t>
            </a:r>
            <a:endParaRPr lang="ru-RU" sz="2200" b="1" dirty="0">
              <a:solidFill>
                <a:srgbClr val="990000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3714752"/>
            <a:ext cx="87154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В книгу вошли следующие фрагменты известного романа Л.Н. Толстого «Война и мир»: Багратион и капитан Тушин в </a:t>
            </a:r>
            <a:r>
              <a:rPr lang="ru-RU" sz="2400" b="1" dirty="0" err="1" smtClean="0">
                <a:solidFill>
                  <a:srgbClr val="C00000"/>
                </a:solidFill>
              </a:rPr>
              <a:t>Шенграбенском</a:t>
            </a:r>
            <a:r>
              <a:rPr lang="ru-RU" sz="2400" b="1" dirty="0" smtClean="0">
                <a:solidFill>
                  <a:srgbClr val="C00000"/>
                </a:solidFill>
              </a:rPr>
              <a:t> сражении; Накануне Бородинского сражения; Наполеон на Бородинском поле; Кутузов на Бородинском поле; Кутузов узнаёт об оставлении Наполеоном Москвы; Партизанская война; Бегство французской армии; Характеристика Кутузова; Кутузов перед войсками в день </a:t>
            </a:r>
            <a:r>
              <a:rPr lang="ru-RU" sz="2400" b="1" dirty="0" err="1" smtClean="0">
                <a:solidFill>
                  <a:srgbClr val="C00000"/>
                </a:solidFill>
              </a:rPr>
              <a:t>Красненского</a:t>
            </a:r>
            <a:r>
              <a:rPr lang="ru-RU" sz="2400" b="1" dirty="0" smtClean="0">
                <a:solidFill>
                  <a:srgbClr val="C00000"/>
                </a:solidFill>
              </a:rPr>
              <a:t> сражения.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302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24" y="5643578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90000"/>
                </a:solidFill>
                <a:latin typeface="Georgia" pitchFamily="18" charset="0"/>
                <a:ea typeface="Batang" pitchFamily="18" charset="-127"/>
              </a:rPr>
              <a:t>Виртуальная выставка представляет следующие разделы:</a:t>
            </a:r>
            <a:endParaRPr lang="ru-RU" b="1" dirty="0">
              <a:solidFill>
                <a:srgbClr val="990000"/>
              </a:solidFill>
              <a:latin typeface="Georgia" pitchFamily="18" charset="0"/>
              <a:ea typeface="Batang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643050"/>
            <a:ext cx="8929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dirty="0" smtClean="0">
              <a:solidFill>
                <a:srgbClr val="C00000"/>
              </a:solidFill>
              <a:latin typeface="Batang" pitchFamily="18" charset="-127"/>
              <a:ea typeface="Batang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В огне рождённое слово</a:t>
            </a:r>
          </a:p>
          <a:p>
            <a:endParaRPr lang="ru-RU" sz="3600" b="1" dirty="0" smtClean="0">
              <a:solidFill>
                <a:srgbClr val="C00000"/>
              </a:solidFill>
              <a:latin typeface="Georgia" pitchFamily="18" charset="0"/>
              <a:ea typeface="Batang" pitchFamily="18" charset="-127"/>
              <a:cs typeface="AngsanaUPC" pitchFamily="18" charset="-34"/>
            </a:endParaRP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Мужественный образ наших   предков </a:t>
            </a:r>
          </a:p>
          <a:p>
            <a:pPr>
              <a:buFont typeface="Arial" pitchFamily="34" charset="0"/>
              <a:buChar char="•"/>
            </a:pPr>
            <a:endParaRPr lang="ru-RU" sz="3600" b="1" dirty="0" smtClean="0">
              <a:solidFill>
                <a:srgbClr val="C00000"/>
              </a:solidFill>
              <a:latin typeface="Georgia" pitchFamily="18" charset="0"/>
              <a:ea typeface="Batang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Книги дружественных народов</a:t>
            </a:r>
          </a:p>
          <a:p>
            <a:pPr>
              <a:buFont typeface="Arial" pitchFamily="34" charset="0"/>
              <a:buChar char="•"/>
            </a:pPr>
            <a:endParaRPr lang="ru-RU" sz="3600" b="1" dirty="0" smtClean="0">
              <a:solidFill>
                <a:srgbClr val="C00000"/>
              </a:solidFill>
              <a:latin typeface="Georgia" pitchFamily="18" charset="0"/>
              <a:ea typeface="Batang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Книги любимых писателей</a:t>
            </a:r>
          </a:p>
          <a:p>
            <a:pPr>
              <a:buFont typeface="Arial" pitchFamily="34" charset="0"/>
              <a:buChar char="•"/>
            </a:pPr>
            <a:endParaRPr lang="ru-RU" sz="3600" b="1" dirty="0">
              <a:solidFill>
                <a:srgbClr val="C00000"/>
              </a:solidFill>
              <a:latin typeface="Batang" pitchFamily="18" charset="-127"/>
              <a:ea typeface="Batang" pitchFamily="18" charset="-127"/>
              <a:cs typeface="AngsanaUPC" pitchFamily="18" charset="-34"/>
            </a:endParaRPr>
          </a:p>
        </p:txBody>
      </p:sp>
    </p:spTree>
  </p:cSld>
  <p:clrMapOvr>
    <a:masterClrMapping/>
  </p:clrMapOvr>
  <p:transition advTm="138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85728"/>
            <a:ext cx="2494803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Скругленный прямоугольник 8"/>
          <p:cNvSpPr/>
          <p:nvPr/>
        </p:nvSpPr>
        <p:spPr>
          <a:xfrm>
            <a:off x="3143240" y="1000108"/>
            <a:ext cx="5643602" cy="221457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200" b="1" dirty="0" smtClean="0">
              <a:solidFill>
                <a:srgbClr val="990000"/>
              </a:solidFill>
            </a:endParaRPr>
          </a:p>
          <a:p>
            <a:endParaRPr lang="ru-RU" sz="2200" b="1" dirty="0" smtClean="0">
              <a:solidFill>
                <a:srgbClr val="990000"/>
              </a:solidFill>
            </a:endParaRPr>
          </a:p>
          <a:p>
            <a:r>
              <a:rPr lang="ru-RU" sz="2200" b="1" dirty="0" smtClean="0">
                <a:solidFill>
                  <a:srgbClr val="990000"/>
                </a:solidFill>
              </a:rPr>
              <a:t>Тургенев, И.С.</a:t>
            </a:r>
          </a:p>
          <a:p>
            <a:r>
              <a:rPr lang="ru-RU" sz="2200" b="1" dirty="0" smtClean="0">
                <a:solidFill>
                  <a:srgbClr val="990000"/>
                </a:solidFill>
              </a:rPr>
              <a:t>Избранные произведения / И.С. Тургенев ; под ред. Б. Эйхенбаума ; биограф. очерк Л.С. </a:t>
            </a:r>
            <a:r>
              <a:rPr lang="ru-RU" sz="2200" b="1" dirty="0" err="1" smtClean="0">
                <a:solidFill>
                  <a:srgbClr val="990000"/>
                </a:solidFill>
              </a:rPr>
              <a:t>Утевского</a:t>
            </a:r>
            <a:r>
              <a:rPr lang="ru-RU" sz="2200" b="1" dirty="0" smtClean="0">
                <a:solidFill>
                  <a:srgbClr val="990000"/>
                </a:solidFill>
              </a:rPr>
              <a:t> ; </a:t>
            </a:r>
            <a:r>
              <a:rPr lang="ru-RU" sz="2200" b="1" dirty="0" err="1" smtClean="0">
                <a:solidFill>
                  <a:srgbClr val="990000"/>
                </a:solidFill>
              </a:rPr>
              <a:t>коммент</a:t>
            </a:r>
            <a:r>
              <a:rPr lang="ru-RU" sz="2200" b="1" dirty="0" smtClean="0">
                <a:solidFill>
                  <a:srgbClr val="990000"/>
                </a:solidFill>
              </a:rPr>
              <a:t>. М.К. </a:t>
            </a:r>
            <a:r>
              <a:rPr lang="ru-RU" sz="2200" b="1" dirty="0" err="1" smtClean="0">
                <a:solidFill>
                  <a:srgbClr val="990000"/>
                </a:solidFill>
              </a:rPr>
              <a:t>Клемана</a:t>
            </a:r>
            <a:r>
              <a:rPr lang="ru-RU" sz="2200" b="1" dirty="0" smtClean="0">
                <a:solidFill>
                  <a:srgbClr val="990000"/>
                </a:solidFill>
              </a:rPr>
              <a:t>. - М. : </a:t>
            </a:r>
            <a:r>
              <a:rPr lang="ru-RU" sz="2200" b="1" dirty="0" err="1" smtClean="0">
                <a:solidFill>
                  <a:srgbClr val="990000"/>
                </a:solidFill>
              </a:rPr>
              <a:t>Детиздат</a:t>
            </a:r>
            <a:r>
              <a:rPr lang="ru-RU" sz="2200" b="1" dirty="0" smtClean="0">
                <a:solidFill>
                  <a:srgbClr val="990000"/>
                </a:solidFill>
              </a:rPr>
              <a:t>, 1941. - 703 с. : ил. – (Школьная библиотека).</a:t>
            </a:r>
          </a:p>
          <a:p>
            <a:endParaRPr lang="ru-RU" sz="2200" b="1" dirty="0" smtClean="0">
              <a:solidFill>
                <a:srgbClr val="99000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3964900"/>
            <a:ext cx="828677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В книгу вошли произведения, дающие, насколько это позволяет объем издания, наиболее полное представление о творчестве писателя. В нее включены романы "Рудин", "Дворянское гнездо", "Отцы и дети", повести "</a:t>
            </a:r>
            <a:r>
              <a:rPr lang="ru-RU" sz="2600" b="1" dirty="0" err="1" smtClean="0">
                <a:solidFill>
                  <a:srgbClr val="C00000"/>
                </a:solidFill>
              </a:rPr>
              <a:t>Муму</a:t>
            </a:r>
            <a:r>
              <a:rPr lang="ru-RU" sz="2600" b="1" dirty="0" smtClean="0">
                <a:solidFill>
                  <a:srgbClr val="C00000"/>
                </a:solidFill>
              </a:rPr>
              <a:t>", "Ася" и рассказы, в том числе и из «Записок охотника»,  а также несколько произведений из </a:t>
            </a:r>
            <a:r>
              <a:rPr lang="ru-RU" sz="2600" b="1" smtClean="0">
                <a:solidFill>
                  <a:srgbClr val="C00000"/>
                </a:solidFill>
              </a:rPr>
              <a:t>«Стихотворений в прозе».</a:t>
            </a:r>
            <a:endParaRPr lang="ru-RU" sz="2600" b="1" dirty="0">
              <a:solidFill>
                <a:srgbClr val="C00000"/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66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ева ГР\Desktop\Скан\Новая папка\И.С. Из записок охотника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357166"/>
            <a:ext cx="2063663" cy="31608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2643174" y="571480"/>
            <a:ext cx="6215106" cy="185738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200" b="1" dirty="0" smtClean="0">
              <a:solidFill>
                <a:srgbClr val="990000"/>
              </a:solidFill>
            </a:endParaRPr>
          </a:p>
          <a:p>
            <a:r>
              <a:rPr lang="ru-RU" sz="2200" b="1" dirty="0" smtClean="0">
                <a:solidFill>
                  <a:srgbClr val="990000"/>
                </a:solidFill>
              </a:rPr>
              <a:t>Тургенев, И.С.</a:t>
            </a:r>
          </a:p>
          <a:p>
            <a:r>
              <a:rPr lang="ru-RU" sz="2200" b="1" dirty="0" smtClean="0">
                <a:solidFill>
                  <a:srgbClr val="990000"/>
                </a:solidFill>
              </a:rPr>
              <a:t>Из "Записок охотника" : для </a:t>
            </a:r>
            <a:r>
              <a:rPr lang="ru-RU" sz="2200" b="1" dirty="0" err="1" smtClean="0">
                <a:solidFill>
                  <a:srgbClr val="990000"/>
                </a:solidFill>
              </a:rPr>
              <a:t>неполн</a:t>
            </a:r>
            <a:r>
              <a:rPr lang="ru-RU" sz="2200" b="1" dirty="0" smtClean="0">
                <a:solidFill>
                  <a:srgbClr val="990000"/>
                </a:solidFill>
              </a:rPr>
              <a:t>. сред. и сред. </a:t>
            </a:r>
            <a:r>
              <a:rPr lang="ru-RU" sz="2200" b="1" dirty="0" err="1" smtClean="0">
                <a:solidFill>
                  <a:srgbClr val="990000"/>
                </a:solidFill>
              </a:rPr>
              <a:t>шк</a:t>
            </a:r>
            <a:r>
              <a:rPr lang="ru-RU" sz="2200" b="1" dirty="0" smtClean="0">
                <a:solidFill>
                  <a:srgbClr val="990000"/>
                </a:solidFill>
              </a:rPr>
              <a:t>. / И.С. Тургенев ; отв. ред. Э. </a:t>
            </a:r>
            <a:r>
              <a:rPr lang="ru-RU" sz="2200" b="1" dirty="0" err="1" smtClean="0">
                <a:solidFill>
                  <a:srgbClr val="990000"/>
                </a:solidFill>
              </a:rPr>
              <a:t>Эмден</a:t>
            </a:r>
            <a:r>
              <a:rPr lang="ru-RU" sz="2200" b="1" dirty="0" smtClean="0">
                <a:solidFill>
                  <a:srgbClr val="990000"/>
                </a:solidFill>
              </a:rPr>
              <a:t> ; рис. П. Соколова. - М.-Л. : </a:t>
            </a:r>
            <a:r>
              <a:rPr lang="ru-RU" sz="22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200" b="1" dirty="0" smtClean="0">
                <a:solidFill>
                  <a:srgbClr val="990000"/>
                </a:solidFill>
              </a:rPr>
              <a:t>, 1943. - 124 с. : ил. </a:t>
            </a:r>
          </a:p>
          <a:p>
            <a:pPr algn="ctr"/>
            <a:endParaRPr lang="ru-RU" dirty="0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500298" y="2571744"/>
            <a:ext cx="64294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"Записки охотника" - жемчужина мировой литературы XIX века. Написанные прекрасным поэтическим языком, эти немудреные, казалось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3571876"/>
            <a:ext cx="87154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бы, "зарисовки" раскрывают величественную красоту и обаяние русской природы, а также - русской души, неотъемлемой от этой природы. Каждый новый рассказ в этом цикле - это встречи с самобытными личностями, беседы с крестьянами ("Касьян с Красивой мечи"), потрясающие истории, рассказанные автору-герою знакомыми помещиками ("Петр Петрович Каратаев", "Конец </a:t>
            </a:r>
            <a:r>
              <a:rPr lang="ru-RU" sz="2200" b="1" dirty="0" err="1" smtClean="0">
                <a:solidFill>
                  <a:srgbClr val="C00000"/>
                </a:solidFill>
              </a:rPr>
              <a:t>Чертопханова</a:t>
            </a:r>
            <a:r>
              <a:rPr lang="ru-RU" sz="2200" b="1" dirty="0" smtClean="0">
                <a:solidFill>
                  <a:srgbClr val="C00000"/>
                </a:solidFill>
              </a:rPr>
              <a:t>"), заразительные описания того, как чудесно бродить по родным лесам и лугам и весной, и июльским утром, и поздней осенью ("Лес и степь").</a:t>
            </a:r>
            <a:endParaRPr lang="ru-RU" sz="2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4801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Сергеева ГР\Desktop\Скан\Новая папка\И.С. Тургенев Рассказы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2134184" cy="3160800"/>
          </a:xfrm>
          <a:prstGeom prst="rect">
            <a:avLst/>
          </a:prstGeom>
          <a:ln w="127000" cap="sq">
            <a:noFill/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000364" y="857232"/>
            <a:ext cx="5715040" cy="1643074"/>
          </a:xfrm>
          <a:prstGeom prst="roundRect">
            <a:avLst/>
          </a:prstGeom>
          <a:solidFill>
            <a:srgbClr val="FFFFCC"/>
          </a:solidFill>
          <a:ln w="127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990000"/>
                </a:solidFill>
              </a:rPr>
              <a:t>Тургенев, И.С.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Рассказы : сборник / И.С. Тургенев ; рис. Т. Звонаревой ; обложка М. Доброва.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1945. - 94 с. : ил.</a:t>
            </a:r>
          </a:p>
          <a:p>
            <a:pPr algn="ctr"/>
            <a:endParaRPr lang="ru-RU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00034" y="4071942"/>
            <a:ext cx="864396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В сборник вошли следующие рассказы Ивана Сергеевича Тургенева: «</a:t>
            </a:r>
            <a:r>
              <a:rPr lang="ru-RU" sz="2600" b="1" dirty="0" err="1" smtClean="0">
                <a:solidFill>
                  <a:srgbClr val="C00000"/>
                </a:solidFill>
              </a:rPr>
              <a:t>Муму</a:t>
            </a:r>
            <a:r>
              <a:rPr lang="ru-RU" sz="2600" b="1" dirty="0" smtClean="0">
                <a:solidFill>
                  <a:srgbClr val="C00000"/>
                </a:solidFill>
              </a:rPr>
              <a:t>», «Воробей», «Бирюк», «Перепёлка», «Морское плавание», «</a:t>
            </a:r>
            <a:r>
              <a:rPr lang="ru-RU" sz="2600" b="1" dirty="0" err="1" smtClean="0">
                <a:solidFill>
                  <a:srgbClr val="C00000"/>
                </a:solidFill>
              </a:rPr>
              <a:t>Бежин</a:t>
            </a:r>
            <a:r>
              <a:rPr lang="ru-RU" sz="2600" b="1" dirty="0" smtClean="0">
                <a:solidFill>
                  <a:srgbClr val="C00000"/>
                </a:solidFill>
              </a:rPr>
              <a:t> луг».</a:t>
            </a:r>
            <a:endParaRPr lang="ru-RU" sz="2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122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ева ГР\Desktop\Скан\Новая папка\А.П. Чехов. Мужики. В овраге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57166"/>
            <a:ext cx="2339629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sp>
        <p:nvSpPr>
          <p:cNvPr id="5" name="Скругленный прямоугольник 4"/>
          <p:cNvSpPr/>
          <p:nvPr/>
        </p:nvSpPr>
        <p:spPr>
          <a:xfrm>
            <a:off x="3214678" y="928670"/>
            <a:ext cx="5000660" cy="1643074"/>
          </a:xfrm>
          <a:prstGeom prst="roundRect">
            <a:avLst/>
          </a:prstGeom>
          <a:solidFill>
            <a:srgbClr val="FFFFCC"/>
          </a:solidFill>
          <a:ln w="9525">
            <a:solidFill>
              <a:srgbClr val="99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200" b="1" dirty="0" smtClean="0">
              <a:solidFill>
                <a:srgbClr val="990000"/>
              </a:solidFill>
            </a:endParaRPr>
          </a:p>
          <a:p>
            <a:r>
              <a:rPr lang="ru-RU" sz="2400" b="1" dirty="0" smtClean="0">
                <a:solidFill>
                  <a:srgbClr val="990000"/>
                </a:solidFill>
              </a:rPr>
              <a:t>Чехов, А.П.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Мужики. В овраге. : сборник / А.П. Чехов ; отв. ред. В. </a:t>
            </a:r>
            <a:r>
              <a:rPr lang="ru-RU" sz="2400" b="1" dirty="0" err="1" smtClean="0">
                <a:solidFill>
                  <a:srgbClr val="990000"/>
                </a:solidFill>
              </a:rPr>
              <a:t>Гебель</a:t>
            </a:r>
            <a:r>
              <a:rPr lang="ru-RU" sz="2400" b="1" dirty="0" smtClean="0">
                <a:solidFill>
                  <a:srgbClr val="990000"/>
                </a:solidFill>
              </a:rPr>
              <a:t>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1941. - 110 с. </a:t>
            </a:r>
          </a:p>
          <a:p>
            <a:pPr algn="ctr"/>
            <a:endParaRPr lang="ru-RU" dirty="0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500034" y="3714752"/>
            <a:ext cx="864396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/>
            <a:r>
              <a:rPr lang="ru-RU" sz="2600" b="1" dirty="0" smtClean="0">
                <a:solidFill>
                  <a:srgbClr val="C00000"/>
                </a:solidFill>
              </a:rPr>
              <a:t>Две повести «Мужики» и «В овраге»  показывают картину современной Чехову деревни, обнищавшей, невежественной и забитой. </a:t>
            </a:r>
          </a:p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Новые времена лишили мужика всяких иллюзий и надежд. Повести подчеркивают жестокую правду жизни русской деревни, втянутой в общий процесс капиталистического развития России</a:t>
            </a:r>
            <a:r>
              <a:rPr lang="ru-RU" sz="2400" b="1" dirty="0" smtClean="0">
                <a:solidFill>
                  <a:srgbClr val="C00000"/>
                </a:solidFill>
              </a:rPr>
              <a:t>. </a:t>
            </a:r>
          </a:p>
          <a:p>
            <a:pPr lvl="0"/>
            <a:endParaRPr lang="ru-RU" sz="2400" b="1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advTm="2453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7" name="Picture 3" descr="C:\Users\Сергеева ГР\Desktop\Скан\Новая папка\А.П. Чехов. Юмористические рассказы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428604"/>
            <a:ext cx="2410110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3214678" y="428604"/>
            <a:ext cx="5429288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endParaRPr lang="ru-RU" b="1" dirty="0" smtClean="0">
              <a:solidFill>
                <a:srgbClr val="990000"/>
              </a:solidFill>
            </a:endParaRPr>
          </a:p>
          <a:p>
            <a:r>
              <a:rPr lang="ru-RU" sz="2400" b="1" dirty="0" smtClean="0">
                <a:solidFill>
                  <a:srgbClr val="990000"/>
                </a:solidFill>
              </a:rPr>
              <a:t>Чехов, А.П.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Юмористические рассказы : для </a:t>
            </a:r>
            <a:r>
              <a:rPr lang="ru-RU" sz="2400" b="1" dirty="0" err="1" smtClean="0">
                <a:solidFill>
                  <a:srgbClr val="990000"/>
                </a:solidFill>
              </a:rPr>
              <a:t>неполн</a:t>
            </a:r>
            <a:r>
              <a:rPr lang="ru-RU" sz="2400" b="1" dirty="0" smtClean="0">
                <a:solidFill>
                  <a:srgbClr val="990000"/>
                </a:solidFill>
              </a:rPr>
              <a:t>. сред. и </a:t>
            </a:r>
            <a:r>
              <a:rPr lang="ru-RU" sz="2400" b="1" dirty="0" err="1" smtClean="0">
                <a:solidFill>
                  <a:srgbClr val="990000"/>
                </a:solidFill>
              </a:rPr>
              <a:t>средн</a:t>
            </a:r>
            <a:r>
              <a:rPr lang="ru-RU" sz="2400" b="1" dirty="0" smtClean="0">
                <a:solidFill>
                  <a:srgbClr val="990000"/>
                </a:solidFill>
              </a:rPr>
              <a:t>. </a:t>
            </a:r>
            <a:r>
              <a:rPr lang="ru-RU" sz="2400" b="1" dirty="0" err="1" smtClean="0">
                <a:solidFill>
                  <a:srgbClr val="990000"/>
                </a:solidFill>
              </a:rPr>
              <a:t>шк</a:t>
            </a:r>
            <a:r>
              <a:rPr lang="ru-RU" sz="2400" b="1" dirty="0" smtClean="0">
                <a:solidFill>
                  <a:srgbClr val="990000"/>
                </a:solidFill>
              </a:rPr>
              <a:t>. / А.П. Чехов ; отв. ред. И. Воробьева ; </a:t>
            </a:r>
            <a:r>
              <a:rPr lang="ru-RU" sz="2400" b="1" dirty="0" err="1" smtClean="0">
                <a:solidFill>
                  <a:srgbClr val="990000"/>
                </a:solidFill>
              </a:rPr>
              <a:t>худож</a:t>
            </a:r>
            <a:r>
              <a:rPr lang="ru-RU" sz="2400" b="1" dirty="0" smtClean="0">
                <a:solidFill>
                  <a:srgbClr val="990000"/>
                </a:solidFill>
              </a:rPr>
              <a:t>. </a:t>
            </a:r>
            <a:r>
              <a:rPr lang="ru-RU" sz="2400" b="1" dirty="0" err="1" smtClean="0">
                <a:solidFill>
                  <a:srgbClr val="990000"/>
                </a:solidFill>
              </a:rPr>
              <a:t>Кукрыниксы</a:t>
            </a:r>
            <a:r>
              <a:rPr lang="ru-RU" sz="2400" b="1" dirty="0" smtClean="0">
                <a:solidFill>
                  <a:srgbClr val="990000"/>
                </a:solidFill>
              </a:rPr>
              <a:t>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1945. - 46 с. : ил. </a:t>
            </a:r>
          </a:p>
          <a:p>
            <a:pPr algn="ctr"/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28596" y="4000504"/>
            <a:ext cx="842968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600" b="1" dirty="0" smtClean="0">
                <a:solidFill>
                  <a:srgbClr val="C00000"/>
                </a:solidFill>
              </a:rPr>
              <a:t>В сборник вошли следующие рассказы: «Радость», «Смерть чиновника», «Толстый и тонкий», «В Москве на Трубной площади», «Экзамен на чин», «Хирургия», «Хамелеон», «Налим», «Лошадиная фамилия», «Унтер Пришибеев», «Пересолил», «Мальчики», «Беззащитное существо».</a:t>
            </a:r>
            <a:endParaRPr lang="ru-RU" sz="2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2240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872510" cy="6858000"/>
          </a:xfrm>
        </p:spPr>
        <p:txBody>
          <a:bodyPr>
            <a:normAutofit fontScale="62500" lnSpcReduction="20000"/>
          </a:bodyPr>
          <a:lstStyle/>
          <a:p>
            <a:pPr indent="342900">
              <a:buNone/>
            </a:pPr>
            <a:endParaRPr lang="ru-RU" sz="3800" b="1" dirty="0" smtClean="0">
              <a:solidFill>
                <a:srgbClr val="C00000"/>
              </a:solidFill>
              <a:latin typeface="Georgia" pitchFamily="18" charset="0"/>
              <a:ea typeface="Batang" pitchFamily="18" charset="-127"/>
            </a:endParaRPr>
          </a:p>
          <a:p>
            <a:pPr indent="342900"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В целом в годы Великой Отечественной войны наблюдалось </a:t>
            </a:r>
            <a:r>
              <a:rPr lang="ru-RU" sz="3800" b="1" i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сокращение объёма издательской продукции </a:t>
            </a:r>
            <a:r>
              <a:rPr lang="ru-RU" sz="3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по сравнению с предвоенным периодом. Однако, несмотря на это, потребности фронта и тыла в печатной продукции в основном удовлетворялись. Это достигалось тем, что издательские планы освобождались от неактуальной в условиях войны тематики, второстепенных типов и видов изданий. Сыграло свою роль и резкое сокращение объемов книг.</a:t>
            </a:r>
          </a:p>
          <a:p>
            <a:pPr indent="342900">
              <a:buNone/>
            </a:pPr>
            <a:r>
              <a:rPr lang="ru-RU" sz="3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Средний объем в 1942 году был почти в три раза меньше, чем в 1940 г., в то время как средний тираж увеличился более чем вдвое. Это дало возможность при одинаковых затратах труда, бумаги, денежных средств и загрузке производственных мощностей выпускать больше продукции. Кроме того книги малого объема и небольшого формата более соответствовали обстоятельствам военного времени и быстрее находили своего потребителя. Понятно, что качество изданий оставляло желать лучшего. </a:t>
            </a:r>
          </a:p>
          <a:p>
            <a:endParaRPr lang="ru-RU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661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38" y="5863582"/>
            <a:ext cx="928662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0" y="1142984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Подбор материала, монтаж, дизайн,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библиографическое описание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рекомендуемой литературы:</a:t>
            </a:r>
          </a:p>
          <a:p>
            <a:pPr algn="ctr"/>
            <a:endParaRPr lang="ru-RU" sz="28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ctr"/>
            <a:endParaRPr lang="ru-RU" sz="2800" b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зав.модельной библиотекой № 14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МУК «Тульская библиотечная система»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Georgia" pitchFamily="18" charset="0"/>
              </a:rPr>
              <a:t>Г.Р. Сергеева</a:t>
            </a:r>
            <a:endParaRPr lang="ru-RU" sz="48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Tm="194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928670"/>
            <a:ext cx="764386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  <a:cs typeface="AngsanaUPC" pitchFamily="18" charset="-34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А мы не станем памяти перечить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 И вспомним дни далёкие, когда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 Упала нам на слабенькие плечи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 Огромная, недетская беда.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Была земля и жёсткой и метельной,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 Была судьба у всех одна.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 У нас и детства не было отдельно,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 А были вместе - детство и война…</a:t>
            </a:r>
          </a:p>
          <a:p>
            <a:pPr algn="ctr">
              <a:lnSpc>
                <a:spcPct val="150000"/>
              </a:lnSpc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  <a:cs typeface="AngsanaUPC" pitchFamily="18" charset="-34"/>
              </a:rPr>
              <a:t>                           Р. Рождественский</a:t>
            </a:r>
            <a:endParaRPr lang="ru-RU" sz="2800" b="1" i="1" dirty="0">
              <a:solidFill>
                <a:srgbClr val="C00000"/>
              </a:solidFill>
              <a:latin typeface="Georgia" pitchFamily="18" charset="0"/>
              <a:ea typeface="Batang" pitchFamily="18" charset="-127"/>
              <a:cs typeface="AngsanaUPC" pitchFamily="18" charset="-34"/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24" y="5643578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129993" y="142852"/>
            <a:ext cx="90140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В  огне рождённое слово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9933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advTm="2990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Сергеева ГР\Desktop\Скан\Новая папка\А.Алигер. Зоя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85728"/>
            <a:ext cx="2301260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4286248" y="428604"/>
            <a:ext cx="4286280" cy="1500198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sz="2200" b="1" dirty="0" err="1" smtClean="0">
                <a:solidFill>
                  <a:srgbClr val="990000"/>
                </a:solidFill>
              </a:rPr>
              <a:t>Алигер</a:t>
            </a:r>
            <a:r>
              <a:rPr lang="ru-RU" sz="2200" b="1" dirty="0" smtClean="0">
                <a:solidFill>
                  <a:srgbClr val="990000"/>
                </a:solidFill>
              </a:rPr>
              <a:t>, Маргарита.</a:t>
            </a:r>
          </a:p>
          <a:p>
            <a:r>
              <a:rPr lang="ru-RU" sz="2200" b="1" dirty="0" smtClean="0">
                <a:solidFill>
                  <a:srgbClr val="990000"/>
                </a:solidFill>
              </a:rPr>
              <a:t>Зоя : поэма / Маргарита </a:t>
            </a:r>
            <a:r>
              <a:rPr lang="ru-RU" sz="2200" b="1" dirty="0" err="1" smtClean="0">
                <a:solidFill>
                  <a:srgbClr val="990000"/>
                </a:solidFill>
              </a:rPr>
              <a:t>Алигер</a:t>
            </a:r>
            <a:r>
              <a:rPr lang="ru-RU" sz="2200" b="1" dirty="0" smtClean="0">
                <a:solidFill>
                  <a:srgbClr val="990000"/>
                </a:solidFill>
              </a:rPr>
              <a:t>. - М. : Правда, 1945. - 56 с. : ил., </a:t>
            </a:r>
            <a:r>
              <a:rPr lang="ru-RU" sz="2200" b="1" dirty="0" err="1" smtClean="0">
                <a:solidFill>
                  <a:srgbClr val="990000"/>
                </a:solidFill>
              </a:rPr>
              <a:t>портр</a:t>
            </a:r>
            <a:r>
              <a:rPr lang="ru-RU" sz="2400" b="1" dirty="0" smtClean="0">
                <a:solidFill>
                  <a:srgbClr val="990000"/>
                </a:solidFill>
              </a:rPr>
              <a:t>. 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2000241"/>
            <a:ext cx="564357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«Зоя» Маргариты </a:t>
            </a:r>
            <a:r>
              <a:rPr lang="ru-RU" sz="2200" b="1" dirty="0" err="1" smtClean="0">
                <a:solidFill>
                  <a:srgbClr val="C00000"/>
                </a:solidFill>
              </a:rPr>
              <a:t>Алигер</a:t>
            </a:r>
            <a:r>
              <a:rPr lang="ru-RU" sz="2200" b="1" dirty="0" smtClean="0">
                <a:solidFill>
                  <a:srgbClr val="C00000"/>
                </a:solidFill>
              </a:rPr>
              <a:t> – невыдуманная поэма. В первых числах  декабря 1941 года в селе Петрищеве, близ города Вереи, немцы  казнили восемнадцатилетнюю  комсомолку, </a:t>
            </a:r>
          </a:p>
          <a:p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24" y="5643578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 descr="E:\87325923-stalinskaj_denezk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67" b="99667" l="541" r="96757">
                        <a14:foregroundMark x1="47027" y1="96167" x2="51081" y2="95500"/>
                        <a14:foregroundMark x1="55135" y1="94500" x2="55135" y2="94500"/>
                        <a14:foregroundMark x1="58108" y1="96500" x2="58108" y2="96500"/>
                        <a14:foregroundMark x1="51622" y1="96333" x2="51622" y2="96333"/>
                        <a14:foregroundMark x1="54054" y1="96833" x2="54054" y2="96833"/>
                        <a14:foregroundMark x1="57297" y1="96000" x2="57297" y2="96000"/>
                        <a14:foregroundMark x1="60811" y1="96167" x2="60811" y2="96167"/>
                        <a14:foregroundMark x1="64054" y1="95500" x2="64054" y2="95500"/>
                        <a14:foregroundMark x1="63784" y1="96167" x2="63784" y2="96167"/>
                        <a14:foregroundMark x1="65946" y1="95333" x2="65946" y2="95333"/>
                        <a14:foregroundMark x1="68649" y1="95167" x2="68649" y2="95167"/>
                        <a14:foregroundMark x1="71351" y1="93667" x2="71351" y2="93667"/>
                        <a14:foregroundMark x1="45946" y1="97000" x2="45946" y2="97000"/>
                        <a14:foregroundMark x1="42162" y1="96833" x2="42162" y2="96833"/>
                        <a14:foregroundMark x1="37297" y1="95833" x2="37297" y2="95833"/>
                        <a14:foregroundMark x1="32432" y1="95333" x2="32432" y2="95333"/>
                        <a14:foregroundMark x1="57838" y1="15333" x2="57838" y2="15333"/>
                        <a14:foregroundMark x1="41892" y1="39333" x2="41892" y2="39333"/>
                        <a14:foregroundMark x1="51892" y1="33667" x2="51892" y2="33667"/>
                        <a14:foregroundMark x1="44324" y1="96500" x2="54054" y2="96000"/>
                        <a14:foregroundMark x1="55946" y1="96500" x2="61351" y2="96167"/>
                        <a14:foregroundMark x1="61351" y1="96167" x2="61351" y2="96167"/>
                        <a14:foregroundMark x1="65135" y1="95500" x2="65135" y2="95500"/>
                        <a14:foregroundMark x1="51081" y1="97333" x2="51081" y2="97333"/>
                        <a14:foregroundMark x1="47838" y1="97333" x2="47838" y2="97333"/>
                        <a14:foregroundMark x1="44054" y1="97333" x2="44054" y2="97333"/>
                        <a14:foregroundMark x1="40811" y1="97500" x2="40811" y2="97500"/>
                        <a14:backgroundMark x1="65405" y1="97833" x2="65405" y2="97833"/>
                        <a14:backgroundMark x1="60270" y1="40000" x2="60270" y2="40000"/>
                        <a14:backgroundMark x1="63514" y1="39167" x2="76486" y2="37000"/>
                        <a14:backgroundMark x1="54865" y1="35333" x2="54865" y2="35333"/>
                        <a14:backgroundMark x1="42432" y1="36333" x2="42432" y2="36333"/>
                        <a14:backgroundMark x1="51351" y1="35833" x2="51351" y2="35833"/>
                        <a14:backgroundMark x1="19459" y1="30667" x2="19459" y2="30667"/>
                        <a14:backgroundMark x1="24324" y1="30833" x2="24324" y2="30833"/>
                        <a14:backgroundMark x1="30000" y1="30500" x2="31351" y2="30167"/>
                        <a14:backgroundMark x1="37297" y1="30833" x2="37297" y2="30833"/>
                        <a14:backgroundMark x1="43243" y1="30333" x2="82432" y2="29500"/>
                        <a14:backgroundMark x1="43243" y1="98000" x2="43243" y2="98000"/>
                        <a14:backgroundMark x1="45405" y1="98667" x2="62703" y2="98167"/>
                        <a14:backgroundMark x1="42432" y1="97500" x2="42432" y2="97500"/>
                        <a14:backgroundMark x1="65946" y1="96000" x2="65946" y2="96000"/>
                        <a14:backgroundMark x1="59459" y1="97333" x2="59459" y2="97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1802" y="357166"/>
            <a:ext cx="1000132" cy="162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57158" y="3643314"/>
            <a:ext cx="83582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назвавшую себя  Татьяной. Она оказалась московской школьницей Зоей Космодемьянской. Поэма была написана в 1942 году, через несколько месяцев после гибели Зои, по горячему следу её короткой жизни и героической смерти. </a:t>
            </a:r>
          </a:p>
          <a:p>
            <a:pPr indent="457200"/>
            <a:r>
              <a:rPr lang="ru-RU" sz="2200" b="1" i="1" dirty="0" smtClean="0">
                <a:solidFill>
                  <a:srgbClr val="C00000"/>
                </a:solidFill>
              </a:rPr>
              <a:t>За поэму «Зоя»  в 1943  г. М. </a:t>
            </a:r>
            <a:r>
              <a:rPr lang="ru-RU" sz="2200" b="1" i="1" dirty="0" err="1" smtClean="0">
                <a:solidFill>
                  <a:srgbClr val="C00000"/>
                </a:solidFill>
              </a:rPr>
              <a:t>Алигер</a:t>
            </a:r>
            <a:r>
              <a:rPr lang="ru-RU" sz="2200" b="1" i="1" dirty="0" smtClean="0">
                <a:solidFill>
                  <a:srgbClr val="C00000"/>
                </a:solidFill>
              </a:rPr>
              <a:t> была удостоена Сталинской премии. </a:t>
            </a:r>
          </a:p>
          <a:p>
            <a:pPr indent="457200"/>
            <a:r>
              <a:rPr lang="ru-RU" sz="2200" b="1" dirty="0" smtClean="0">
                <a:solidFill>
                  <a:srgbClr val="C00000"/>
                </a:solidFill>
              </a:rPr>
              <a:t>Зоя Космодемьянская </a:t>
            </a:r>
            <a:r>
              <a:rPr lang="ru-RU" sz="2200" b="1" i="1" dirty="0" smtClean="0">
                <a:solidFill>
                  <a:srgbClr val="C00000"/>
                </a:solidFill>
              </a:rPr>
              <a:t>–</a:t>
            </a:r>
            <a:r>
              <a:rPr lang="ru-RU" sz="2200" b="1" dirty="0" smtClean="0">
                <a:solidFill>
                  <a:srgbClr val="C00000"/>
                </a:solidFill>
              </a:rPr>
              <a:t> первая женщина </a:t>
            </a:r>
            <a:r>
              <a:rPr lang="ru-RU" sz="2200" b="1" i="1" dirty="0" smtClean="0">
                <a:solidFill>
                  <a:srgbClr val="C00000"/>
                </a:solidFill>
              </a:rPr>
              <a:t>–</a:t>
            </a:r>
            <a:r>
              <a:rPr lang="ru-RU" sz="2200" b="1" dirty="0" smtClean="0">
                <a:solidFill>
                  <a:srgbClr val="C00000"/>
                </a:solidFill>
              </a:rPr>
              <a:t> Герой Советского Союза Великой Отечественной войны (Указ подписан 16      февраля 1942 г.). </a:t>
            </a:r>
            <a:endParaRPr lang="ru-RU" sz="2200" b="1" i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 advTm="584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ергеева ГР\Desktop\Скан\Новая папка\Тёркин титул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714620"/>
            <a:ext cx="3097199" cy="250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C:\Users\Сергеева ГР\Desktop\Скан\Новая папка\А.Твардовский Василий Тёркин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14290"/>
            <a:ext cx="1677853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500430" y="2285992"/>
            <a:ext cx="55007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С 1942 по 1945 год Александром Твардовским продолжалась работа над собирательным образом солдата-балагура Василия Тёркина, воплощающим мудрость, оптимизм, житейскую смекалку, трудолюбие, стойкость и выносливость. Благодаря таким качествам главного героя произведение имело большой успех у читателей. </a:t>
            </a:r>
          </a:p>
          <a:p>
            <a:pPr indent="457200"/>
            <a:r>
              <a:rPr lang="ru-RU" sz="2400" b="1" i="1" dirty="0" smtClean="0">
                <a:solidFill>
                  <a:srgbClr val="C00000"/>
                </a:solidFill>
              </a:rPr>
              <a:t>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00430" y="428604"/>
            <a:ext cx="5286412" cy="1785950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rgbClr val="990000"/>
              </a:solidFill>
              <a:latin typeface="+mj-lt"/>
              <a:ea typeface="+mj-ea"/>
              <a:cs typeface="+mj-cs"/>
            </a:endParaRPr>
          </a:p>
          <a:p>
            <a:pPr lvl="0"/>
            <a:r>
              <a:rPr lang="ru-RU" sz="22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Твардовский, Александр.</a:t>
            </a:r>
            <a:br>
              <a:rPr lang="ru-RU" sz="22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</a:br>
            <a:r>
              <a:rPr lang="ru-RU" sz="22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Василий Теркин : книга про бойца / А. Твардовский ; ред. Е. Трощенко ; </a:t>
            </a:r>
            <a:r>
              <a:rPr lang="ru-RU" sz="2200" b="1" dirty="0" err="1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худож</a:t>
            </a:r>
            <a:r>
              <a:rPr lang="ru-RU" sz="22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. О. </a:t>
            </a:r>
            <a:r>
              <a:rPr lang="ru-RU" sz="2200" b="1" dirty="0" err="1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Верейский</a:t>
            </a:r>
            <a:r>
              <a:rPr lang="ru-RU" sz="22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. - М. : </a:t>
            </a:r>
            <a:r>
              <a:rPr lang="ru-RU" sz="2200" b="1" dirty="0" err="1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Гослитиздат</a:t>
            </a:r>
            <a:r>
              <a:rPr lang="ru-RU" sz="2200" b="1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, 1944. - 128 с. : ил. </a:t>
            </a:r>
          </a:p>
          <a:p>
            <a:pPr algn="ctr"/>
            <a:endParaRPr lang="ru-RU" dirty="0"/>
          </a:p>
        </p:txBody>
      </p:sp>
      <p:pic>
        <p:nvPicPr>
          <p:cNvPr id="6" name="Picture 2" descr="E:\87325923-stalinskaj_denezk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167" b="99667" l="541" r="96757">
                        <a14:foregroundMark x1="47027" y1="96167" x2="51081" y2="95500"/>
                        <a14:foregroundMark x1="55135" y1="94500" x2="55135" y2="94500"/>
                        <a14:foregroundMark x1="58108" y1="96500" x2="58108" y2="96500"/>
                        <a14:foregroundMark x1="51622" y1="96333" x2="51622" y2="96333"/>
                        <a14:foregroundMark x1="54054" y1="96833" x2="54054" y2="96833"/>
                        <a14:foregroundMark x1="57297" y1="96000" x2="57297" y2="96000"/>
                        <a14:foregroundMark x1="60811" y1="96167" x2="60811" y2="96167"/>
                        <a14:foregroundMark x1="64054" y1="95500" x2="64054" y2="95500"/>
                        <a14:foregroundMark x1="63784" y1="96167" x2="63784" y2="96167"/>
                        <a14:foregroundMark x1="65946" y1="95333" x2="65946" y2="95333"/>
                        <a14:foregroundMark x1="68649" y1="95167" x2="68649" y2="95167"/>
                        <a14:foregroundMark x1="71351" y1="93667" x2="71351" y2="93667"/>
                        <a14:foregroundMark x1="45946" y1="97000" x2="45946" y2="97000"/>
                        <a14:foregroundMark x1="42162" y1="96833" x2="42162" y2="96833"/>
                        <a14:foregroundMark x1="37297" y1="95833" x2="37297" y2="95833"/>
                        <a14:foregroundMark x1="32432" y1="95333" x2="32432" y2="95333"/>
                        <a14:foregroundMark x1="57838" y1="15333" x2="57838" y2="15333"/>
                        <a14:foregroundMark x1="41892" y1="39333" x2="41892" y2="39333"/>
                        <a14:foregroundMark x1="51892" y1="33667" x2="51892" y2="33667"/>
                        <a14:foregroundMark x1="44324" y1="96500" x2="54054" y2="96000"/>
                        <a14:foregroundMark x1="55946" y1="96500" x2="61351" y2="96167"/>
                        <a14:foregroundMark x1="61351" y1="96167" x2="61351" y2="96167"/>
                        <a14:foregroundMark x1="65135" y1="95500" x2="65135" y2="95500"/>
                        <a14:foregroundMark x1="51081" y1="97333" x2="51081" y2="97333"/>
                        <a14:foregroundMark x1="47838" y1="97333" x2="47838" y2="97333"/>
                        <a14:foregroundMark x1="44054" y1="97333" x2="44054" y2="97333"/>
                        <a14:foregroundMark x1="40811" y1="97500" x2="40811" y2="97500"/>
                        <a14:backgroundMark x1="65405" y1="97833" x2="65405" y2="97833"/>
                        <a14:backgroundMark x1="60270" y1="40000" x2="60270" y2="40000"/>
                        <a14:backgroundMark x1="63514" y1="39167" x2="76486" y2="37000"/>
                        <a14:backgroundMark x1="54865" y1="35333" x2="54865" y2="35333"/>
                        <a14:backgroundMark x1="42432" y1="36333" x2="42432" y2="36333"/>
                        <a14:backgroundMark x1="51351" y1="35833" x2="51351" y2="35833"/>
                        <a14:backgroundMark x1="19459" y1="30667" x2="19459" y2="30667"/>
                        <a14:backgroundMark x1="24324" y1="30833" x2="24324" y2="30833"/>
                        <a14:backgroundMark x1="30000" y1="30500" x2="31351" y2="30167"/>
                        <a14:backgroundMark x1="37297" y1="30833" x2="37297" y2="30833"/>
                        <a14:backgroundMark x1="43243" y1="30333" x2="82432" y2="29500"/>
                        <a14:backgroundMark x1="43243" y1="98000" x2="43243" y2="98000"/>
                        <a14:backgroundMark x1="45405" y1="98667" x2="62703" y2="98167"/>
                        <a14:backgroundMark x1="42432" y1="97500" x2="42432" y2="97500"/>
                        <a14:backgroundMark x1="65946" y1="96000" x2="65946" y2="96000"/>
                        <a14:backgroundMark x1="59459" y1="97333" x2="59459" y2="97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4546" y="285728"/>
            <a:ext cx="1090608" cy="176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428596" y="5929330"/>
            <a:ext cx="77867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b="1" i="1" dirty="0" smtClean="0">
                <a:solidFill>
                  <a:srgbClr val="C00000"/>
                </a:solidFill>
              </a:rPr>
              <a:t>В 1946 году этому произведению была  присуждена Сталинская премия.</a:t>
            </a:r>
          </a:p>
          <a:p>
            <a:endParaRPr lang="ru-RU" dirty="0"/>
          </a:p>
        </p:txBody>
      </p:sp>
    </p:spTree>
  </p:cSld>
  <p:clrMapOvr>
    <a:masterClrMapping/>
  </p:clrMapOvr>
  <p:transition advTm="361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500430" y="428604"/>
            <a:ext cx="5000660" cy="1571636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rgbClr val="990000"/>
                </a:solidFill>
              </a:rPr>
              <a:t>Раковская, Н.</a:t>
            </a:r>
          </a:p>
          <a:p>
            <a:r>
              <a:rPr lang="ru-RU" sz="2200" b="1" dirty="0" smtClean="0">
                <a:solidFill>
                  <a:srgbClr val="990000"/>
                </a:solidFill>
              </a:rPr>
              <a:t>Мальчик из Ленинграда / Н. Раковская ; </a:t>
            </a:r>
            <a:r>
              <a:rPr lang="ru-RU" sz="2200" b="1" dirty="0" err="1" smtClean="0">
                <a:solidFill>
                  <a:srgbClr val="990000"/>
                </a:solidFill>
              </a:rPr>
              <a:t>худож</a:t>
            </a:r>
            <a:r>
              <a:rPr lang="ru-RU" sz="2200" b="1" dirty="0" smtClean="0">
                <a:solidFill>
                  <a:srgbClr val="990000"/>
                </a:solidFill>
              </a:rPr>
              <a:t>. А. Давыдова. - М. : Дет. лит., 1945. - 153 с. : ил. </a:t>
            </a:r>
            <a:endParaRPr lang="ru-RU" sz="2200" b="1" dirty="0">
              <a:solidFill>
                <a:srgbClr val="99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2214554"/>
            <a:ext cx="6143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b="1" dirty="0" smtClean="0">
                <a:solidFill>
                  <a:srgbClr val="C00000"/>
                </a:solidFill>
              </a:rPr>
              <a:t>В повести «Мальчик из Ленинграда» рассказано о событиях, происходивших в годы Великой Отечественной войны. Ленинградский школьник Юлька Семёнов вместе с другими ребятами должен покинуть осаждённый город: всех детей решено эвакуировать из прифронтовых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14290"/>
            <a:ext cx="2579191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85720" y="3571876"/>
            <a:ext cx="85011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районов в глубь страны. И вот закрываются за мальчуганом двери родного дома и начинаются всевозможные испытания и происшествия… Во время бомбёжки Юлька Семёнов случайно отстаёт от школьного эшелона. Испытывая всевозможные мытарства, он пробирается из города в город, надеясь попасть к родным, и в конце концов оказывается в далёком Узбекистане.</a:t>
            </a:r>
          </a:p>
          <a:p>
            <a:pPr indent="457200"/>
            <a:r>
              <a:rPr lang="ru-RU" b="1" dirty="0" smtClean="0">
                <a:solidFill>
                  <a:srgbClr val="C00000"/>
                </a:solidFill>
              </a:rPr>
              <a:t>Мальчик живёт в детском доме, в городе Коканде, попадает в горы и работает на оросительной станции. Он мечтает убежать на фронт и совершать подвиги, часто ошибается и попадает впросак, но всегда остаётся мужественным.</a:t>
            </a:r>
          </a:p>
          <a:p>
            <a:pPr indent="457200"/>
            <a:r>
              <a:rPr lang="ru-RU" b="1" dirty="0" smtClean="0">
                <a:solidFill>
                  <a:srgbClr val="C00000"/>
                </a:solidFill>
              </a:rPr>
              <a:t>Многое рассказанное здесь писательница видела своими глазами, она была в те годы в Узбекистане и работала воспитательницей в детских домах для эвакуированных детей.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747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357166"/>
            <a:ext cx="2214578" cy="3160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071802" y="1000108"/>
            <a:ext cx="5572164" cy="2000264"/>
          </a:xfrm>
          <a:prstGeom prst="roundRect">
            <a:avLst/>
          </a:prstGeom>
          <a:solidFill>
            <a:srgbClr val="FFFFCC"/>
          </a:solidFill>
          <a:ln>
            <a:solidFill>
              <a:srgbClr val="99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err="1" smtClean="0">
                <a:solidFill>
                  <a:srgbClr val="990000"/>
                </a:solidFill>
              </a:rPr>
              <a:t>Барто</a:t>
            </a:r>
            <a:r>
              <a:rPr lang="ru-RU" sz="2400" b="1" dirty="0" smtClean="0">
                <a:solidFill>
                  <a:srgbClr val="990000"/>
                </a:solidFill>
              </a:rPr>
              <a:t>, А.</a:t>
            </a:r>
          </a:p>
          <a:p>
            <a:r>
              <a:rPr lang="ru-RU" sz="2400" b="1" dirty="0" smtClean="0">
                <a:solidFill>
                  <a:srgbClr val="990000"/>
                </a:solidFill>
              </a:rPr>
              <a:t>Никита / А. </a:t>
            </a:r>
            <a:r>
              <a:rPr lang="ru-RU" sz="2400" b="1" dirty="0" err="1" smtClean="0">
                <a:solidFill>
                  <a:srgbClr val="990000"/>
                </a:solidFill>
              </a:rPr>
              <a:t>Барто</a:t>
            </a:r>
            <a:r>
              <a:rPr lang="ru-RU" sz="2400" b="1" dirty="0" smtClean="0">
                <a:solidFill>
                  <a:srgbClr val="990000"/>
                </a:solidFill>
              </a:rPr>
              <a:t>; рис. А. </a:t>
            </a:r>
            <a:r>
              <a:rPr lang="ru-RU" sz="2400" b="1" dirty="0" err="1" smtClean="0">
                <a:solidFill>
                  <a:srgbClr val="990000"/>
                </a:solidFill>
              </a:rPr>
              <a:t>Кокорекина</a:t>
            </a:r>
            <a:r>
              <a:rPr lang="ru-RU" sz="2400" b="1" dirty="0" smtClean="0">
                <a:solidFill>
                  <a:srgbClr val="990000"/>
                </a:solidFill>
              </a:rPr>
              <a:t> ; отв. ред. К. Пискунов; тех. ред. Г. Левина. - М.-Л. : </a:t>
            </a:r>
            <a:r>
              <a:rPr lang="ru-RU" sz="2400" b="1" dirty="0" err="1" smtClean="0">
                <a:solidFill>
                  <a:srgbClr val="990000"/>
                </a:solidFill>
              </a:rPr>
              <a:t>Детгиз</a:t>
            </a:r>
            <a:r>
              <a:rPr lang="ru-RU" sz="2400" b="1" dirty="0" smtClean="0">
                <a:solidFill>
                  <a:srgbClr val="990000"/>
                </a:solidFill>
              </a:rPr>
              <a:t>, 1945. - 24 с. : ил. </a:t>
            </a:r>
            <a:endParaRPr lang="ru-RU" sz="2400" b="1" dirty="0">
              <a:solidFill>
                <a:srgbClr val="99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4357694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b="1" dirty="0" smtClean="0">
                <a:solidFill>
                  <a:srgbClr val="C00000"/>
                </a:solidFill>
              </a:rPr>
              <a:t>Стихотворение «Никита» посвящено подросткам, которые трудятся на заводе и прилагают все усилия к тому, чтобы помочь своей стране в тяжёлые дни войны</a:t>
            </a:r>
            <a:r>
              <a:rPr lang="ru-RU" sz="2400" b="1" dirty="0" smtClean="0">
                <a:solidFill>
                  <a:srgbClr val="990000"/>
                </a:solidFill>
              </a:rPr>
              <a:t>.</a:t>
            </a:r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68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001156" cy="550072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В тяжёлое военное время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было необходимо поддержать дух народа,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рассказать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о героических сражениях на фронте,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 помочь выстоять в тылу,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напомнить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об исторических победах русской армии.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Под рубрикой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3000" b="1" i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 «Мужественный образ наших предков» </a:t>
            </a:r>
            <a:r>
              <a:rPr lang="ru-RU" sz="3000" b="1" dirty="0" smtClean="0">
                <a:solidFill>
                  <a:srgbClr val="C00000"/>
                </a:solidFill>
                <a:latin typeface="Georgia" pitchFamily="18" charset="0"/>
                <a:ea typeface="Batang" pitchFamily="18" charset="-127"/>
              </a:rPr>
              <a:t>представлены именно такие книги.  </a:t>
            </a: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Мужественный образ</a:t>
            </a:r>
            <a:br>
              <a:rPr lang="ru-RU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53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>наших предков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9933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endParaRPr lang="ru-RU" dirty="0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5306" y="5863582"/>
            <a:ext cx="928694" cy="99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319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heme/theme1.xml><?xml version="1.0" encoding="utf-8"?>
<a:theme xmlns:a="http://schemas.openxmlformats.org/drawingml/2006/main" name="Детская книга сороковых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Детская книга сороковых</Template>
  <TotalTime>11</TotalTime>
  <Words>3494</Words>
  <Application>Microsoft Office PowerPoint</Application>
  <PresentationFormat>Экран (4:3)</PresentationFormat>
  <Paragraphs>200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Детская книга сороковых</vt:lpstr>
      <vt:lpstr>Презентация PowerPoint</vt:lpstr>
      <vt:lpstr>Презентация PowerPoint</vt:lpstr>
      <vt:lpstr>Виртуальная выставка представляет следующие разделы: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Мужественный образ наших предков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Книги  дружественных народов</vt:lpstr>
      <vt:lpstr>Презентация PowerPoint</vt:lpstr>
      <vt:lpstr>Презентация PowerPoint</vt:lpstr>
      <vt:lpstr>Презентация PowerPoint</vt:lpstr>
      <vt:lpstr> Книги  любимых писателей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ТБС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Дагаев.Г.</dc:creator>
  <cp:lastModifiedBy>Дагаев.Г.</cp:lastModifiedBy>
  <cp:revision>1</cp:revision>
  <dcterms:created xsi:type="dcterms:W3CDTF">2015-05-08T08:04:43Z</dcterms:created>
  <dcterms:modified xsi:type="dcterms:W3CDTF">2015-05-08T08:16:30Z</dcterms:modified>
</cp:coreProperties>
</file>